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9" r:id="rId2"/>
    <p:sldId id="359" r:id="rId3"/>
    <p:sldId id="406" r:id="rId4"/>
    <p:sldId id="360" r:id="rId5"/>
    <p:sldId id="361" r:id="rId6"/>
    <p:sldId id="362" r:id="rId7"/>
    <p:sldId id="407" r:id="rId8"/>
    <p:sldId id="408" r:id="rId9"/>
    <p:sldId id="392" r:id="rId10"/>
    <p:sldId id="426" r:id="rId11"/>
    <p:sldId id="363" r:id="rId12"/>
    <p:sldId id="413" r:id="rId13"/>
    <p:sldId id="382" r:id="rId14"/>
    <p:sldId id="411" r:id="rId15"/>
    <p:sldId id="410" r:id="rId16"/>
    <p:sldId id="412" r:id="rId17"/>
    <p:sldId id="385" r:id="rId18"/>
    <p:sldId id="423" r:id="rId19"/>
    <p:sldId id="424" r:id="rId20"/>
    <p:sldId id="418" r:id="rId21"/>
    <p:sldId id="416" r:id="rId22"/>
    <p:sldId id="428" r:id="rId23"/>
    <p:sldId id="430" r:id="rId24"/>
  </p:sldIdLst>
  <p:sldSz cx="9144000" cy="6858000" type="screen4x3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E2947"/>
    <a:srgbClr val="8BB8E9"/>
    <a:srgbClr val="468DDC"/>
    <a:srgbClr val="33CC33"/>
    <a:srgbClr val="009900"/>
  </p:clrMru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9889" autoAdjust="0"/>
  </p:normalViewPr>
  <p:slideViewPr>
    <p:cSldViewPr>
      <p:cViewPr>
        <p:scale>
          <a:sx n="100" d="100"/>
          <a:sy n="100" d="100"/>
        </p:scale>
        <p:origin x="-1860" y="-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style val="32"/>
  <c:chart>
    <c:plotArea>
      <c:layout/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RF</c:v>
                </c:pt>
              </c:strCache>
            </c:strRef>
          </c:tx>
          <c:spPr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1"/>
              <a:tileRect/>
            </a:gradFill>
          </c:spPr>
          <c:dPt>
            <c:idx val="5"/>
            <c:spPr>
              <a:solidFill>
                <a:srgbClr val="FFFFFF">
                  <a:lumMod val="95000"/>
                  <a:alpha val="31000"/>
                </a:srgbClr>
              </a:solidFill>
              <a:ln w="22225" cmpd="sng">
                <a:noFill/>
                <a:prstDash val="solid"/>
              </a:ln>
            </c:spPr>
          </c:dPt>
          <c:dPt>
            <c:idx val="6"/>
            <c:spPr>
              <a:solidFill>
                <a:srgbClr val="FFFFFF">
                  <a:lumMod val="85000"/>
                  <a:alpha val="25000"/>
                </a:srgbClr>
              </a:solidFill>
              <a:ln w="19050">
                <a:noFill/>
              </a:ln>
            </c:spPr>
          </c:dPt>
          <c:cat>
            <c:strRef>
              <c:f>Sheet1!$A$2:$A$8</c:f>
              <c:strCache>
                <c:ptCount val="7"/>
                <c:pt idx="0">
                  <c:v>2008</c:v>
                </c:pt>
                <c:pt idx="1">
                  <c:v>2010</c:v>
                </c:pt>
                <c:pt idx="2">
                  <c:v>2012</c:v>
                </c:pt>
                <c:pt idx="3">
                  <c:v>2014</c:v>
                </c:pt>
                <c:pt idx="4">
                  <c:v>2015</c:v>
                </c:pt>
                <c:pt idx="5">
                  <c:v>2016(E)</c:v>
                </c:pt>
                <c:pt idx="6">
                  <c:v>2018(E)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</c:v>
                </c:pt>
                <c:pt idx="1">
                  <c:v>62</c:v>
                </c:pt>
                <c:pt idx="2">
                  <c:v>83</c:v>
                </c:pt>
                <c:pt idx="3">
                  <c:v>160</c:v>
                </c:pt>
                <c:pt idx="4">
                  <c:v>230</c:v>
                </c:pt>
                <c:pt idx="5">
                  <c:v>350</c:v>
                </c:pt>
                <c:pt idx="6">
                  <c:v>650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CM</c:v>
                </c:pt>
              </c:strCache>
            </c:strRef>
          </c:tx>
          <c:spPr>
            <a:gradFill flip="none" rotWithShape="1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  <a:tileRect/>
            </a:gradFill>
          </c:spPr>
          <c:dPt>
            <c:idx val="2"/>
            <c:spPr>
              <a:gradFill flip="none"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0" scaled="0"/>
                <a:tileRect/>
              </a:gradFill>
            </c:spPr>
          </c:dPt>
          <c:dPt>
            <c:idx val="3"/>
            <c:spPr>
              <a:gradFill flip="none"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0" scaled="0"/>
                <a:tileRect/>
              </a:gradFill>
            </c:spPr>
          </c:dPt>
          <c:dPt>
            <c:idx val="4"/>
            <c:spPr>
              <a:gradFill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0" scaled="0"/>
              </a:gradFill>
            </c:spPr>
          </c:dPt>
          <c:dPt>
            <c:idx val="5"/>
            <c:spPr>
              <a:gradFill flip="none"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0" scaled="0"/>
                <a:tileRect/>
              </a:gradFill>
              <a:ln w="19050">
                <a:noFill/>
              </a:ln>
            </c:spPr>
          </c:dPt>
          <c:dPt>
            <c:idx val="6"/>
            <c:spPr>
              <a:gradFill flip="none"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0" scaled="0"/>
                <a:tileRect/>
              </a:gradFill>
              <a:ln w="19050">
                <a:noFill/>
              </a:ln>
            </c:spPr>
          </c:dPt>
          <c:dLbls>
            <c:dLbl>
              <c:idx val="2"/>
              <c:layout>
                <c:manualLayout>
                  <c:x val="1.830912492186189E-3"/>
                  <c:y val="-6.2500000000000142E-3"/>
                </c:manualLayout>
              </c:layout>
              <c:showVal val="1"/>
            </c:dLbl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ko-KR"/>
              </a:p>
            </c:txPr>
            <c:showVal val="1"/>
          </c:dLbls>
          <c:cat>
            <c:strRef>
              <c:f>Sheet1!$A$2:$A$8</c:f>
              <c:strCache>
                <c:ptCount val="7"/>
                <c:pt idx="0">
                  <c:v>2008</c:v>
                </c:pt>
                <c:pt idx="1">
                  <c:v>2010</c:v>
                </c:pt>
                <c:pt idx="2">
                  <c:v>2012</c:v>
                </c:pt>
                <c:pt idx="3">
                  <c:v>2014</c:v>
                </c:pt>
                <c:pt idx="4">
                  <c:v>2015</c:v>
                </c:pt>
                <c:pt idx="5">
                  <c:v>2016(E)</c:v>
                </c:pt>
                <c:pt idx="6">
                  <c:v>2018(E)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2">
                  <c:v>32</c:v>
                </c:pt>
                <c:pt idx="3">
                  <c:v>70</c:v>
                </c:pt>
                <c:pt idx="4">
                  <c:v>90</c:v>
                </c:pt>
                <c:pt idx="5">
                  <c:v>150</c:v>
                </c:pt>
                <c:pt idx="6">
                  <c:v>350</c:v>
                </c:pt>
              </c:numCache>
            </c:numRef>
          </c:val>
        </c:ser>
        <c:overlap val="100"/>
        <c:axId val="63571456"/>
        <c:axId val="63572992"/>
      </c:barChart>
      <c:catAx>
        <c:axId val="63571456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000" b="1"/>
            </a:pPr>
            <a:endParaRPr lang="ko-KR"/>
          </a:p>
        </c:txPr>
        <c:crossAx val="63572992"/>
        <c:crosses val="autoZero"/>
        <c:auto val="1"/>
        <c:lblAlgn val="ctr"/>
        <c:lblOffset val="100"/>
      </c:catAx>
      <c:valAx>
        <c:axId val="63572992"/>
        <c:scaling>
          <c:orientation val="minMax"/>
        </c:scaling>
        <c:axPos val="l"/>
        <c:majorGridlines/>
        <c:numFmt formatCode="General" sourceLinked="1"/>
        <c:tickLblPos val="nextTo"/>
        <c:crossAx val="63571456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000" b="1"/>
          </a:pPr>
          <a:endParaRPr lang="ko-KR"/>
        </a:p>
      </c:txPr>
    </c:legend>
    <c:plotVisOnly val="1"/>
  </c:chart>
  <c:txPr>
    <a:bodyPr/>
    <a:lstStyle/>
    <a:p>
      <a:pPr>
        <a:defRPr sz="1000"/>
      </a:pPr>
      <a:endParaRPr lang="ko-K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1B0D-EB7B-462F-A3A3-101FBD91BE7D}" type="datetimeFigureOut">
              <a:rPr lang="ko-KR" altLang="en-US" smtClean="0"/>
              <a:pPr/>
              <a:t>2015-12-16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E8077-DC6D-4A5A-AC7B-1E755FF7EE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E8077-DC6D-4A5A-AC7B-1E755FF7EE3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E8077-DC6D-4A5A-AC7B-1E755FF7EE3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189413" y="6524625"/>
            <a:ext cx="11746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0EA73-21B5-444B-A391-0AF6E8DC057C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 smtClean="0"/>
              <a:t>/33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-4763" y="0"/>
            <a:ext cx="9148763" cy="6856413"/>
            <a:chOff x="-3" y="0"/>
            <a:chExt cx="5763" cy="4319"/>
          </a:xfrm>
        </p:grpSpPr>
        <p:sp>
          <p:nvSpPr>
            <p:cNvPr id="3" name="AutoShape 23"/>
            <p:cNvSpPr>
              <a:spLocks noChangeArrowheads="1"/>
            </p:cNvSpPr>
            <p:nvPr userDrawn="1"/>
          </p:nvSpPr>
          <p:spPr bwMode="auto">
            <a:xfrm>
              <a:off x="24" y="24"/>
              <a:ext cx="5712" cy="4272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4" name="Freeform 24"/>
            <p:cNvSpPr>
              <a:spLocks/>
            </p:cNvSpPr>
            <p:nvPr userDrawn="1"/>
          </p:nvSpPr>
          <p:spPr bwMode="auto">
            <a:xfrm>
              <a:off x="0" y="0"/>
              <a:ext cx="288" cy="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5" name="Freeform 25"/>
            <p:cNvSpPr>
              <a:spLocks/>
            </p:cNvSpPr>
            <p:nvPr userDrawn="1"/>
          </p:nvSpPr>
          <p:spPr bwMode="auto">
            <a:xfrm rot="-5408600">
              <a:off x="-50" y="4030"/>
              <a:ext cx="336" cy="242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6" name="Freeform 26"/>
            <p:cNvSpPr>
              <a:spLocks/>
            </p:cNvSpPr>
            <p:nvPr userDrawn="1"/>
          </p:nvSpPr>
          <p:spPr bwMode="auto">
            <a:xfrm rot="10769190">
              <a:off x="5519" y="4031"/>
              <a:ext cx="232" cy="28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7" name="Freeform 27"/>
            <p:cNvSpPr>
              <a:spLocks/>
            </p:cNvSpPr>
            <p:nvPr userDrawn="1"/>
          </p:nvSpPr>
          <p:spPr bwMode="auto">
            <a:xfrm rot="5400000">
              <a:off x="5472" y="0"/>
              <a:ext cx="288" cy="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</p:grp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189413" y="6524625"/>
            <a:ext cx="11746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0EA73-21B5-444B-A391-0AF6E8DC057C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 smtClean="0"/>
              <a:t>/33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2413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44675"/>
            <a:ext cx="80676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781800" y="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1082675"/>
            <a:ext cx="9144000" cy="7143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grpSp>
        <p:nvGrpSpPr>
          <p:cNvPr id="1032" name="그룹 17"/>
          <p:cNvGrpSpPr>
            <a:grpSpLocks noChangeAspect="1"/>
          </p:cNvGrpSpPr>
          <p:nvPr userDrawn="1"/>
        </p:nvGrpSpPr>
        <p:grpSpPr bwMode="auto">
          <a:xfrm>
            <a:off x="8101013" y="6434138"/>
            <a:ext cx="868362" cy="234950"/>
            <a:chOff x="2767013" y="1844675"/>
            <a:chExt cx="3533042" cy="958774"/>
          </a:xfrm>
        </p:grpSpPr>
        <p:sp>
          <p:nvSpPr>
            <p:cNvPr id="19" name="Freeform 174"/>
            <p:cNvSpPr>
              <a:spLocks/>
            </p:cNvSpPr>
            <p:nvPr/>
          </p:nvSpPr>
          <p:spPr bwMode="auto">
            <a:xfrm>
              <a:off x="5718750" y="2162105"/>
              <a:ext cx="581305" cy="634864"/>
            </a:xfrm>
            <a:custGeom>
              <a:avLst/>
              <a:gdLst>
                <a:gd name="T0" fmla="*/ 566133412 w 593"/>
                <a:gd name="T1" fmla="*/ 553491592 h 656"/>
                <a:gd name="T2" fmla="*/ 531764486 w 593"/>
                <a:gd name="T3" fmla="*/ 553491592 h 656"/>
                <a:gd name="T4" fmla="*/ 241537159 w 593"/>
                <a:gd name="T5" fmla="*/ 553491592 h 656"/>
                <a:gd name="T6" fmla="*/ 179482560 w 593"/>
                <a:gd name="T7" fmla="*/ 549694496 h 656"/>
                <a:gd name="T8" fmla="*/ 141294212 w 593"/>
                <a:gd name="T9" fmla="*/ 535454167 h 656"/>
                <a:gd name="T10" fmla="*/ 123155595 w 593"/>
                <a:gd name="T11" fmla="*/ 507921442 h 656"/>
                <a:gd name="T12" fmla="*/ 115517731 w 593"/>
                <a:gd name="T13" fmla="*/ 472793672 h 656"/>
                <a:gd name="T14" fmla="*/ 115517731 w 593"/>
                <a:gd name="T15" fmla="*/ 0 h 656"/>
                <a:gd name="T16" fmla="*/ 0 w 593"/>
                <a:gd name="T17" fmla="*/ 0 h 656"/>
                <a:gd name="T18" fmla="*/ 0 w 593"/>
                <a:gd name="T19" fmla="*/ 472793672 h 656"/>
                <a:gd name="T20" fmla="*/ 7637867 w 593"/>
                <a:gd name="T21" fmla="*/ 515516731 h 656"/>
                <a:gd name="T22" fmla="*/ 23867236 w 593"/>
                <a:gd name="T23" fmla="*/ 553491592 h 656"/>
                <a:gd name="T24" fmla="*/ 53463116 w 593"/>
                <a:gd name="T25" fmla="*/ 581024195 h 656"/>
                <a:gd name="T26" fmla="*/ 91650502 w 593"/>
                <a:gd name="T27" fmla="*/ 602859691 h 656"/>
                <a:gd name="T28" fmla="*/ 141294212 w 593"/>
                <a:gd name="T29" fmla="*/ 615201960 h 656"/>
                <a:gd name="T30" fmla="*/ 203349788 w 593"/>
                <a:gd name="T31" fmla="*/ 619000031 h 656"/>
                <a:gd name="T32" fmla="*/ 245356580 w 593"/>
                <a:gd name="T33" fmla="*/ 622797127 h 656"/>
                <a:gd name="T34" fmla="*/ 524126621 w 593"/>
                <a:gd name="T35" fmla="*/ 622797127 h 656"/>
                <a:gd name="T36" fmla="*/ 542266184 w 593"/>
                <a:gd name="T37" fmla="*/ 622797127 h 656"/>
                <a:gd name="T38" fmla="*/ 542266184 w 593"/>
                <a:gd name="T39" fmla="*/ 605707757 h 656"/>
                <a:gd name="T40" fmla="*/ 538447740 w 593"/>
                <a:gd name="T41" fmla="*/ 595264524 h 656"/>
                <a:gd name="T42" fmla="*/ 553722493 w 593"/>
                <a:gd name="T43" fmla="*/ 577227099 h 656"/>
                <a:gd name="T44" fmla="*/ 566133412 w 593"/>
                <a:gd name="T45" fmla="*/ 553491592 h 65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93"/>
                <a:gd name="T70" fmla="*/ 0 h 656"/>
                <a:gd name="T71" fmla="*/ 593 w 593"/>
                <a:gd name="T72" fmla="*/ 656 h 65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93" h="656">
                  <a:moveTo>
                    <a:pt x="593" y="583"/>
                  </a:moveTo>
                  <a:lnTo>
                    <a:pt x="557" y="583"/>
                  </a:lnTo>
                  <a:lnTo>
                    <a:pt x="253" y="583"/>
                  </a:lnTo>
                  <a:lnTo>
                    <a:pt x="188" y="579"/>
                  </a:lnTo>
                  <a:lnTo>
                    <a:pt x="148" y="564"/>
                  </a:lnTo>
                  <a:lnTo>
                    <a:pt x="129" y="535"/>
                  </a:lnTo>
                  <a:lnTo>
                    <a:pt x="121" y="498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498"/>
                  </a:lnTo>
                  <a:lnTo>
                    <a:pt x="8" y="543"/>
                  </a:lnTo>
                  <a:lnTo>
                    <a:pt x="25" y="583"/>
                  </a:lnTo>
                  <a:lnTo>
                    <a:pt x="56" y="612"/>
                  </a:lnTo>
                  <a:lnTo>
                    <a:pt x="96" y="635"/>
                  </a:lnTo>
                  <a:lnTo>
                    <a:pt x="148" y="648"/>
                  </a:lnTo>
                  <a:lnTo>
                    <a:pt x="213" y="652"/>
                  </a:lnTo>
                  <a:lnTo>
                    <a:pt x="257" y="656"/>
                  </a:lnTo>
                  <a:lnTo>
                    <a:pt x="549" y="656"/>
                  </a:lnTo>
                  <a:lnTo>
                    <a:pt x="568" y="656"/>
                  </a:lnTo>
                  <a:lnTo>
                    <a:pt x="568" y="638"/>
                  </a:lnTo>
                  <a:lnTo>
                    <a:pt x="564" y="627"/>
                  </a:lnTo>
                  <a:lnTo>
                    <a:pt x="580" y="608"/>
                  </a:lnTo>
                  <a:lnTo>
                    <a:pt x="593" y="583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0" name="Freeform 175"/>
            <p:cNvSpPr>
              <a:spLocks/>
            </p:cNvSpPr>
            <p:nvPr/>
          </p:nvSpPr>
          <p:spPr bwMode="auto">
            <a:xfrm>
              <a:off x="3884409" y="1941846"/>
              <a:ext cx="329408" cy="97175"/>
            </a:xfrm>
            <a:custGeom>
              <a:avLst/>
              <a:gdLst>
                <a:gd name="T0" fmla="*/ 158898281 w 336"/>
                <a:gd name="T1" fmla="*/ 27531515 h 100"/>
                <a:gd name="T2" fmla="*/ 213132752 w 336"/>
                <a:gd name="T3" fmla="*/ 31329569 h 100"/>
                <a:gd name="T4" fmla="*/ 258803895 w 336"/>
                <a:gd name="T5" fmla="*/ 45569844 h 100"/>
                <a:gd name="T6" fmla="*/ 292105421 w 336"/>
                <a:gd name="T7" fmla="*/ 69304287 h 100"/>
                <a:gd name="T8" fmla="*/ 319698671 w 336"/>
                <a:gd name="T9" fmla="*/ 94937742 h 100"/>
                <a:gd name="T10" fmla="*/ 300668810 w 336"/>
                <a:gd name="T11" fmla="*/ 61709138 h 100"/>
                <a:gd name="T12" fmla="*/ 266415254 w 336"/>
                <a:gd name="T13" fmla="*/ 31329569 h 100"/>
                <a:gd name="T14" fmla="*/ 216937944 w 336"/>
                <a:gd name="T15" fmla="*/ 7595136 h 100"/>
                <a:gd name="T16" fmla="*/ 158898281 w 336"/>
                <a:gd name="T17" fmla="*/ 0 h 100"/>
                <a:gd name="T18" fmla="*/ 101808667 w 336"/>
                <a:gd name="T19" fmla="*/ 7595136 h 100"/>
                <a:gd name="T20" fmla="*/ 52331402 w 336"/>
                <a:gd name="T21" fmla="*/ 31329569 h 100"/>
                <a:gd name="T22" fmla="*/ 18077839 w 336"/>
                <a:gd name="T23" fmla="*/ 61709138 h 100"/>
                <a:gd name="T24" fmla="*/ 0 w 336"/>
                <a:gd name="T25" fmla="*/ 94937742 h 100"/>
                <a:gd name="T26" fmla="*/ 26641228 w 336"/>
                <a:gd name="T27" fmla="*/ 69304287 h 100"/>
                <a:gd name="T28" fmla="*/ 63749904 w 336"/>
                <a:gd name="T29" fmla="*/ 45569844 h 100"/>
                <a:gd name="T30" fmla="*/ 109421002 w 336"/>
                <a:gd name="T31" fmla="*/ 31329569 h 100"/>
                <a:gd name="T32" fmla="*/ 158898281 w 336"/>
                <a:gd name="T33" fmla="*/ 27531515 h 1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6"/>
                <a:gd name="T52" fmla="*/ 0 h 100"/>
                <a:gd name="T53" fmla="*/ 336 w 336"/>
                <a:gd name="T54" fmla="*/ 100 h 1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6" h="100">
                  <a:moveTo>
                    <a:pt x="167" y="29"/>
                  </a:moveTo>
                  <a:lnTo>
                    <a:pt x="224" y="33"/>
                  </a:lnTo>
                  <a:lnTo>
                    <a:pt x="272" y="48"/>
                  </a:lnTo>
                  <a:lnTo>
                    <a:pt x="307" y="73"/>
                  </a:lnTo>
                  <a:lnTo>
                    <a:pt x="336" y="100"/>
                  </a:lnTo>
                  <a:lnTo>
                    <a:pt x="316" y="65"/>
                  </a:lnTo>
                  <a:lnTo>
                    <a:pt x="280" y="33"/>
                  </a:lnTo>
                  <a:lnTo>
                    <a:pt x="228" y="8"/>
                  </a:lnTo>
                  <a:lnTo>
                    <a:pt x="167" y="0"/>
                  </a:lnTo>
                  <a:lnTo>
                    <a:pt x="107" y="8"/>
                  </a:lnTo>
                  <a:lnTo>
                    <a:pt x="55" y="33"/>
                  </a:lnTo>
                  <a:lnTo>
                    <a:pt x="19" y="65"/>
                  </a:lnTo>
                  <a:lnTo>
                    <a:pt x="0" y="100"/>
                  </a:lnTo>
                  <a:lnTo>
                    <a:pt x="28" y="73"/>
                  </a:lnTo>
                  <a:lnTo>
                    <a:pt x="67" y="48"/>
                  </a:lnTo>
                  <a:lnTo>
                    <a:pt x="115" y="33"/>
                  </a:lnTo>
                  <a:lnTo>
                    <a:pt x="167" y="29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1" name="Freeform 176"/>
            <p:cNvSpPr>
              <a:spLocks/>
            </p:cNvSpPr>
            <p:nvPr/>
          </p:nvSpPr>
          <p:spPr bwMode="auto">
            <a:xfrm>
              <a:off x="3819819" y="1844675"/>
              <a:ext cx="458587" cy="136040"/>
            </a:xfrm>
            <a:custGeom>
              <a:avLst/>
              <a:gdLst>
                <a:gd name="T0" fmla="*/ 222650473 w 471"/>
                <a:gd name="T1" fmla="*/ 31329703 h 140"/>
                <a:gd name="T2" fmla="*/ 294656491 w 471"/>
                <a:gd name="T3" fmla="*/ 38924877 h 140"/>
                <a:gd name="T4" fmla="*/ 359082824 w 471"/>
                <a:gd name="T5" fmla="*/ 60760371 h 140"/>
                <a:gd name="T6" fmla="*/ 413087292 w 471"/>
                <a:gd name="T7" fmla="*/ 91141052 h 140"/>
                <a:gd name="T8" fmla="*/ 446248033 w 471"/>
                <a:gd name="T9" fmla="*/ 132914010 h 140"/>
                <a:gd name="T10" fmla="*/ 428246544 w 471"/>
                <a:gd name="T11" fmla="*/ 91141052 h 140"/>
                <a:gd name="T12" fmla="*/ 393190653 w 471"/>
                <a:gd name="T13" fmla="*/ 53165205 h 140"/>
                <a:gd name="T14" fmla="*/ 347713872 w 471"/>
                <a:gd name="T15" fmla="*/ 23734537 h 140"/>
                <a:gd name="T16" fmla="*/ 288023954 w 471"/>
                <a:gd name="T17" fmla="*/ 3797097 h 140"/>
                <a:gd name="T18" fmla="*/ 222650473 w 471"/>
                <a:gd name="T19" fmla="*/ 0 h 140"/>
                <a:gd name="T20" fmla="*/ 159171228 w 471"/>
                <a:gd name="T21" fmla="*/ 3797097 h 140"/>
                <a:gd name="T22" fmla="*/ 102324492 w 471"/>
                <a:gd name="T23" fmla="*/ 23734537 h 140"/>
                <a:gd name="T24" fmla="*/ 53057396 w 471"/>
                <a:gd name="T25" fmla="*/ 53165205 h 140"/>
                <a:gd name="T26" fmla="*/ 18948585 w 471"/>
                <a:gd name="T27" fmla="*/ 91141052 h 140"/>
                <a:gd name="T28" fmla="*/ 0 w 471"/>
                <a:gd name="T29" fmla="*/ 132914010 h 140"/>
                <a:gd name="T30" fmla="*/ 36950082 w 471"/>
                <a:gd name="T31" fmla="*/ 91141052 h 140"/>
                <a:gd name="T32" fmla="*/ 90954566 w 471"/>
                <a:gd name="T33" fmla="*/ 60760371 h 140"/>
                <a:gd name="T34" fmla="*/ 151591603 w 471"/>
                <a:gd name="T35" fmla="*/ 38924877 h 140"/>
                <a:gd name="T36" fmla="*/ 222650473 w 471"/>
                <a:gd name="T37" fmla="*/ 31329703 h 1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71"/>
                <a:gd name="T58" fmla="*/ 0 h 140"/>
                <a:gd name="T59" fmla="*/ 471 w 471"/>
                <a:gd name="T60" fmla="*/ 140 h 14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71" h="140">
                  <a:moveTo>
                    <a:pt x="235" y="33"/>
                  </a:moveTo>
                  <a:lnTo>
                    <a:pt x="311" y="41"/>
                  </a:lnTo>
                  <a:lnTo>
                    <a:pt x="379" y="64"/>
                  </a:lnTo>
                  <a:lnTo>
                    <a:pt x="436" y="96"/>
                  </a:lnTo>
                  <a:lnTo>
                    <a:pt x="471" y="140"/>
                  </a:lnTo>
                  <a:lnTo>
                    <a:pt x="452" y="96"/>
                  </a:lnTo>
                  <a:lnTo>
                    <a:pt x="415" y="56"/>
                  </a:lnTo>
                  <a:lnTo>
                    <a:pt x="367" y="25"/>
                  </a:lnTo>
                  <a:lnTo>
                    <a:pt x="304" y="4"/>
                  </a:lnTo>
                  <a:lnTo>
                    <a:pt x="235" y="0"/>
                  </a:lnTo>
                  <a:lnTo>
                    <a:pt x="168" y="4"/>
                  </a:lnTo>
                  <a:lnTo>
                    <a:pt x="108" y="25"/>
                  </a:lnTo>
                  <a:lnTo>
                    <a:pt x="56" y="56"/>
                  </a:lnTo>
                  <a:lnTo>
                    <a:pt x="20" y="96"/>
                  </a:lnTo>
                  <a:lnTo>
                    <a:pt x="0" y="140"/>
                  </a:lnTo>
                  <a:lnTo>
                    <a:pt x="39" y="96"/>
                  </a:lnTo>
                  <a:lnTo>
                    <a:pt x="96" y="64"/>
                  </a:lnTo>
                  <a:lnTo>
                    <a:pt x="160" y="41"/>
                  </a:lnTo>
                  <a:lnTo>
                    <a:pt x="235" y="33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2" name="Freeform 177"/>
            <p:cNvSpPr>
              <a:spLocks/>
            </p:cNvSpPr>
            <p:nvPr/>
          </p:nvSpPr>
          <p:spPr bwMode="auto">
            <a:xfrm>
              <a:off x="2767013" y="2155629"/>
              <a:ext cx="1110939" cy="647820"/>
            </a:xfrm>
            <a:custGeom>
              <a:avLst/>
              <a:gdLst>
                <a:gd name="T0" fmla="*/ 1084692806 w 1136"/>
                <a:gd name="T1" fmla="*/ 10443231 h 668"/>
                <a:gd name="T2" fmla="*/ 893725935 w 1136"/>
                <a:gd name="T3" fmla="*/ 571529670 h 668"/>
                <a:gd name="T4" fmla="*/ 885131846 w 1136"/>
                <a:gd name="T5" fmla="*/ 584820961 h 668"/>
                <a:gd name="T6" fmla="*/ 877493415 w 1136"/>
                <a:gd name="T7" fmla="*/ 595264188 h 668"/>
                <a:gd name="T8" fmla="*/ 869854984 w 1136"/>
                <a:gd name="T9" fmla="*/ 606656445 h 668"/>
                <a:gd name="T10" fmla="*/ 859351532 w 1136"/>
                <a:gd name="T11" fmla="*/ 613302578 h 668"/>
                <a:gd name="T12" fmla="*/ 845029352 w 1136"/>
                <a:gd name="T13" fmla="*/ 620897741 h 668"/>
                <a:gd name="T14" fmla="*/ 827842151 w 1136"/>
                <a:gd name="T15" fmla="*/ 624694835 h 668"/>
                <a:gd name="T16" fmla="*/ 805880563 w 1136"/>
                <a:gd name="T17" fmla="*/ 630391938 h 668"/>
                <a:gd name="T18" fmla="*/ 778190886 w 1136"/>
                <a:gd name="T19" fmla="*/ 634189032 h 668"/>
                <a:gd name="T20" fmla="*/ 736178052 w 1136"/>
                <a:gd name="T21" fmla="*/ 624694835 h 668"/>
                <a:gd name="T22" fmla="*/ 701803649 w 1136"/>
                <a:gd name="T23" fmla="*/ 606656445 h 668"/>
                <a:gd name="T24" fmla="*/ 683661766 w 1136"/>
                <a:gd name="T25" fmla="*/ 571529670 h 668"/>
                <a:gd name="T26" fmla="*/ 542346403 w 1136"/>
                <a:gd name="T27" fmla="*/ 97786169 h 668"/>
                <a:gd name="T28" fmla="*/ 397211214 w 1136"/>
                <a:gd name="T29" fmla="*/ 571529670 h 668"/>
                <a:gd name="T30" fmla="*/ 389572784 w 1136"/>
                <a:gd name="T31" fmla="*/ 591467094 h 668"/>
                <a:gd name="T32" fmla="*/ 380978695 w 1136"/>
                <a:gd name="T33" fmla="*/ 606656445 h 668"/>
                <a:gd name="T34" fmla="*/ 365701833 w 1136"/>
                <a:gd name="T35" fmla="*/ 617099672 h 668"/>
                <a:gd name="T36" fmla="*/ 335147134 w 1136"/>
                <a:gd name="T37" fmla="*/ 630391938 h 668"/>
                <a:gd name="T38" fmla="*/ 301728390 w 1136"/>
                <a:gd name="T39" fmla="*/ 634189032 h 668"/>
                <a:gd name="T40" fmla="*/ 277857439 w 1136"/>
                <a:gd name="T41" fmla="*/ 630391938 h 668"/>
                <a:gd name="T42" fmla="*/ 255895791 w 1136"/>
                <a:gd name="T43" fmla="*/ 624694835 h 668"/>
                <a:gd name="T44" fmla="*/ 225341091 w 1136"/>
                <a:gd name="T45" fmla="*/ 613302578 h 668"/>
                <a:gd name="T46" fmla="*/ 203379504 w 1136"/>
                <a:gd name="T47" fmla="*/ 595264188 h 668"/>
                <a:gd name="T48" fmla="*/ 190012006 w 1136"/>
                <a:gd name="T49" fmla="*/ 571529670 h 668"/>
                <a:gd name="T50" fmla="*/ 0 w 1136"/>
                <a:gd name="T51" fmla="*/ 10443231 h 668"/>
                <a:gd name="T52" fmla="*/ 114580398 w 1136"/>
                <a:gd name="T53" fmla="*/ 10443231 h 668"/>
                <a:gd name="T54" fmla="*/ 297908686 w 1136"/>
                <a:gd name="T55" fmla="*/ 543048053 h 668"/>
                <a:gd name="T56" fmla="*/ 443043752 w 1136"/>
                <a:gd name="T57" fmla="*/ 63608408 h 668"/>
                <a:gd name="T58" fmla="*/ 446862479 w 1136"/>
                <a:gd name="T59" fmla="*/ 49368086 h 668"/>
                <a:gd name="T60" fmla="*/ 457365932 w 1136"/>
                <a:gd name="T61" fmla="*/ 32278726 h 668"/>
                <a:gd name="T62" fmla="*/ 465004362 w 1136"/>
                <a:gd name="T63" fmla="*/ 21835492 h 668"/>
                <a:gd name="T64" fmla="*/ 500333447 w 1136"/>
                <a:gd name="T65" fmla="*/ 3797095 h 668"/>
                <a:gd name="T66" fmla="*/ 542346403 w 1136"/>
                <a:gd name="T67" fmla="*/ 0 h 668"/>
                <a:gd name="T68" fmla="*/ 584359237 w 1136"/>
                <a:gd name="T69" fmla="*/ 3797095 h 668"/>
                <a:gd name="T70" fmla="*/ 615868618 w 1136"/>
                <a:gd name="T71" fmla="*/ 21835492 h 668"/>
                <a:gd name="T72" fmla="*/ 622552367 w 1136"/>
                <a:gd name="T73" fmla="*/ 29430655 h 668"/>
                <a:gd name="T74" fmla="*/ 630190797 w 1136"/>
                <a:gd name="T75" fmla="*/ 41772924 h 668"/>
                <a:gd name="T76" fmla="*/ 637830205 w 1136"/>
                <a:gd name="T77" fmla="*/ 53165181 h 668"/>
                <a:gd name="T78" fmla="*/ 640694250 w 1136"/>
                <a:gd name="T79" fmla="*/ 63608408 h 668"/>
                <a:gd name="T80" fmla="*/ 785829317 w 1136"/>
                <a:gd name="T81" fmla="*/ 543048053 h 668"/>
                <a:gd name="T82" fmla="*/ 965337809 w 1136"/>
                <a:gd name="T83" fmla="*/ 10443231 h 668"/>
                <a:gd name="T84" fmla="*/ 1084692806 w 1136"/>
                <a:gd name="T85" fmla="*/ 10443231 h 6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36"/>
                <a:gd name="T130" fmla="*/ 0 h 668"/>
                <a:gd name="T131" fmla="*/ 1136 w 1136"/>
                <a:gd name="T132" fmla="*/ 668 h 66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36" h="668">
                  <a:moveTo>
                    <a:pt x="1136" y="11"/>
                  </a:moveTo>
                  <a:lnTo>
                    <a:pt x="936" y="602"/>
                  </a:lnTo>
                  <a:lnTo>
                    <a:pt x="927" y="616"/>
                  </a:lnTo>
                  <a:lnTo>
                    <a:pt x="919" y="627"/>
                  </a:lnTo>
                  <a:lnTo>
                    <a:pt x="911" y="639"/>
                  </a:lnTo>
                  <a:lnTo>
                    <a:pt x="900" y="646"/>
                  </a:lnTo>
                  <a:lnTo>
                    <a:pt x="885" y="654"/>
                  </a:lnTo>
                  <a:lnTo>
                    <a:pt x="867" y="658"/>
                  </a:lnTo>
                  <a:lnTo>
                    <a:pt x="844" y="664"/>
                  </a:lnTo>
                  <a:lnTo>
                    <a:pt x="815" y="668"/>
                  </a:lnTo>
                  <a:lnTo>
                    <a:pt x="771" y="658"/>
                  </a:lnTo>
                  <a:lnTo>
                    <a:pt x="735" y="639"/>
                  </a:lnTo>
                  <a:lnTo>
                    <a:pt x="716" y="602"/>
                  </a:lnTo>
                  <a:lnTo>
                    <a:pt x="568" y="103"/>
                  </a:lnTo>
                  <a:lnTo>
                    <a:pt x="416" y="602"/>
                  </a:lnTo>
                  <a:lnTo>
                    <a:pt x="408" y="623"/>
                  </a:lnTo>
                  <a:lnTo>
                    <a:pt x="399" y="639"/>
                  </a:lnTo>
                  <a:lnTo>
                    <a:pt x="383" y="650"/>
                  </a:lnTo>
                  <a:lnTo>
                    <a:pt x="351" y="664"/>
                  </a:lnTo>
                  <a:lnTo>
                    <a:pt x="316" y="668"/>
                  </a:lnTo>
                  <a:lnTo>
                    <a:pt x="291" y="664"/>
                  </a:lnTo>
                  <a:lnTo>
                    <a:pt x="268" y="658"/>
                  </a:lnTo>
                  <a:lnTo>
                    <a:pt x="236" y="646"/>
                  </a:lnTo>
                  <a:lnTo>
                    <a:pt x="213" y="627"/>
                  </a:lnTo>
                  <a:lnTo>
                    <a:pt x="199" y="602"/>
                  </a:lnTo>
                  <a:lnTo>
                    <a:pt x="0" y="11"/>
                  </a:lnTo>
                  <a:lnTo>
                    <a:pt x="120" y="11"/>
                  </a:lnTo>
                  <a:lnTo>
                    <a:pt x="312" y="572"/>
                  </a:lnTo>
                  <a:lnTo>
                    <a:pt x="464" y="67"/>
                  </a:lnTo>
                  <a:lnTo>
                    <a:pt x="468" y="52"/>
                  </a:lnTo>
                  <a:lnTo>
                    <a:pt x="479" y="34"/>
                  </a:lnTo>
                  <a:lnTo>
                    <a:pt x="487" y="23"/>
                  </a:lnTo>
                  <a:lnTo>
                    <a:pt x="524" y="4"/>
                  </a:lnTo>
                  <a:lnTo>
                    <a:pt x="568" y="0"/>
                  </a:lnTo>
                  <a:lnTo>
                    <a:pt x="612" y="4"/>
                  </a:lnTo>
                  <a:lnTo>
                    <a:pt x="645" y="23"/>
                  </a:lnTo>
                  <a:lnTo>
                    <a:pt x="652" y="31"/>
                  </a:lnTo>
                  <a:lnTo>
                    <a:pt x="660" y="44"/>
                  </a:lnTo>
                  <a:lnTo>
                    <a:pt x="668" y="56"/>
                  </a:lnTo>
                  <a:lnTo>
                    <a:pt x="671" y="67"/>
                  </a:lnTo>
                  <a:lnTo>
                    <a:pt x="823" y="572"/>
                  </a:lnTo>
                  <a:lnTo>
                    <a:pt x="1011" y="11"/>
                  </a:lnTo>
                  <a:lnTo>
                    <a:pt x="1136" y="11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3" name="Rectangle 178"/>
            <p:cNvSpPr>
              <a:spLocks noChangeArrowheads="1"/>
            </p:cNvSpPr>
            <p:nvPr/>
          </p:nvSpPr>
          <p:spPr bwMode="auto">
            <a:xfrm>
              <a:off x="3994213" y="2162105"/>
              <a:ext cx="116261" cy="628388"/>
            </a:xfrm>
            <a:prstGeom prst="rect">
              <a:avLst/>
            </a:prstGeom>
            <a:solidFill>
              <a:srgbClr val="AEA2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4" name="Freeform 179"/>
            <p:cNvSpPr>
              <a:spLocks/>
            </p:cNvSpPr>
            <p:nvPr/>
          </p:nvSpPr>
          <p:spPr bwMode="auto">
            <a:xfrm>
              <a:off x="4220274" y="2162105"/>
              <a:ext cx="613602" cy="634864"/>
            </a:xfrm>
            <a:custGeom>
              <a:avLst/>
              <a:gdLst>
                <a:gd name="T0" fmla="*/ 214083669 w 632"/>
                <a:gd name="T1" fmla="*/ 63608444 h 656"/>
                <a:gd name="T2" fmla="*/ 182684272 w 632"/>
                <a:gd name="T3" fmla="*/ 67406530 h 656"/>
                <a:gd name="T4" fmla="*/ 152236903 w 632"/>
                <a:gd name="T5" fmla="*/ 70254596 h 656"/>
                <a:gd name="T6" fmla="*/ 130352918 w 632"/>
                <a:gd name="T7" fmla="*/ 87343965 h 656"/>
                <a:gd name="T8" fmla="*/ 115129203 w 632"/>
                <a:gd name="T9" fmla="*/ 115824624 h 656"/>
                <a:gd name="T10" fmla="*/ 115129203 w 632"/>
                <a:gd name="T11" fmla="*/ 196522452 h 656"/>
                <a:gd name="T12" fmla="*/ 130352918 w 632"/>
                <a:gd name="T13" fmla="*/ 238295384 h 656"/>
                <a:gd name="T14" fmla="*/ 178879082 w 632"/>
                <a:gd name="T15" fmla="*/ 272474185 h 656"/>
                <a:gd name="T16" fmla="*/ 389156586 w 632"/>
                <a:gd name="T17" fmla="*/ 276271281 h 656"/>
                <a:gd name="T18" fmla="*/ 502382677 w 632"/>
                <a:gd name="T19" fmla="*/ 294309681 h 656"/>
                <a:gd name="T20" fmla="*/ 587064603 w 632"/>
                <a:gd name="T21" fmla="*/ 353171983 h 656"/>
                <a:gd name="T22" fmla="*/ 593724904 w 632"/>
                <a:gd name="T23" fmla="*/ 493681113 h 656"/>
                <a:gd name="T24" fmla="*/ 559472346 w 632"/>
                <a:gd name="T25" fmla="*/ 567732896 h 656"/>
                <a:gd name="T26" fmla="*/ 456711624 w 632"/>
                <a:gd name="T27" fmla="*/ 613302924 h 656"/>
                <a:gd name="T28" fmla="*/ 0 w 632"/>
                <a:gd name="T29" fmla="*/ 622797127 h 656"/>
                <a:gd name="T30" fmla="*/ 372980873 w 632"/>
                <a:gd name="T31" fmla="*/ 553491592 h 656"/>
                <a:gd name="T32" fmla="*/ 407234406 w 632"/>
                <a:gd name="T33" fmla="*/ 553491592 h 656"/>
                <a:gd name="T34" fmla="*/ 438633804 w 632"/>
                <a:gd name="T35" fmla="*/ 542099329 h 656"/>
                <a:gd name="T36" fmla="*/ 468129143 w 632"/>
                <a:gd name="T37" fmla="*/ 515516731 h 656"/>
                <a:gd name="T38" fmla="*/ 480498692 w 632"/>
                <a:gd name="T39" fmla="*/ 489883042 h 656"/>
                <a:gd name="T40" fmla="*/ 480498692 w 632"/>
                <a:gd name="T41" fmla="*/ 389247808 h 656"/>
                <a:gd name="T42" fmla="*/ 468129143 w 632"/>
                <a:gd name="T43" fmla="*/ 367412312 h 656"/>
                <a:gd name="T44" fmla="*/ 434827639 w 632"/>
                <a:gd name="T45" fmla="*/ 343677780 h 656"/>
                <a:gd name="T46" fmla="*/ 404380271 w 632"/>
                <a:gd name="T47" fmla="*/ 337031643 h 656"/>
                <a:gd name="T48" fmla="*/ 365369519 w 632"/>
                <a:gd name="T49" fmla="*/ 333234547 h 656"/>
                <a:gd name="T50" fmla="*/ 182684272 w 632"/>
                <a:gd name="T51" fmla="*/ 333234547 h 656"/>
                <a:gd name="T52" fmla="*/ 49477233 w 632"/>
                <a:gd name="T53" fmla="*/ 291461615 h 656"/>
                <a:gd name="T54" fmla="*/ 7612332 w 632"/>
                <a:gd name="T55" fmla="*/ 245890552 h 656"/>
                <a:gd name="T56" fmla="*/ 3806166 w 632"/>
                <a:gd name="T57" fmla="*/ 135762090 h 656"/>
                <a:gd name="T58" fmla="*/ 31399405 w 632"/>
                <a:gd name="T59" fmla="*/ 59811347 h 656"/>
                <a:gd name="T60" fmla="*/ 111323038 w 632"/>
                <a:gd name="T61" fmla="*/ 10443237 h 656"/>
                <a:gd name="T62" fmla="*/ 221695023 w 632"/>
                <a:gd name="T63" fmla="*/ 0 h 656"/>
                <a:gd name="T64" fmla="*/ 601337234 w 632"/>
                <a:gd name="T65" fmla="*/ 63608444 h 6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32"/>
                <a:gd name="T100" fmla="*/ 0 h 656"/>
                <a:gd name="T101" fmla="*/ 632 w 632"/>
                <a:gd name="T102" fmla="*/ 656 h 6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32" h="656">
                  <a:moveTo>
                    <a:pt x="632" y="67"/>
                  </a:moveTo>
                  <a:lnTo>
                    <a:pt x="225" y="67"/>
                  </a:lnTo>
                  <a:lnTo>
                    <a:pt x="213" y="71"/>
                  </a:lnTo>
                  <a:lnTo>
                    <a:pt x="192" y="71"/>
                  </a:lnTo>
                  <a:lnTo>
                    <a:pt x="173" y="71"/>
                  </a:lnTo>
                  <a:lnTo>
                    <a:pt x="160" y="74"/>
                  </a:lnTo>
                  <a:lnTo>
                    <a:pt x="148" y="84"/>
                  </a:lnTo>
                  <a:lnTo>
                    <a:pt x="137" y="92"/>
                  </a:lnTo>
                  <a:lnTo>
                    <a:pt x="129" y="107"/>
                  </a:lnTo>
                  <a:lnTo>
                    <a:pt x="121" y="122"/>
                  </a:lnTo>
                  <a:lnTo>
                    <a:pt x="121" y="140"/>
                  </a:lnTo>
                  <a:lnTo>
                    <a:pt x="121" y="207"/>
                  </a:lnTo>
                  <a:lnTo>
                    <a:pt x="121" y="224"/>
                  </a:lnTo>
                  <a:lnTo>
                    <a:pt x="137" y="251"/>
                  </a:lnTo>
                  <a:lnTo>
                    <a:pt x="156" y="276"/>
                  </a:lnTo>
                  <a:lnTo>
                    <a:pt x="188" y="287"/>
                  </a:lnTo>
                  <a:lnTo>
                    <a:pt x="233" y="291"/>
                  </a:lnTo>
                  <a:lnTo>
                    <a:pt x="409" y="291"/>
                  </a:lnTo>
                  <a:lnTo>
                    <a:pt x="473" y="295"/>
                  </a:lnTo>
                  <a:lnTo>
                    <a:pt x="528" y="310"/>
                  </a:lnTo>
                  <a:lnTo>
                    <a:pt x="584" y="339"/>
                  </a:lnTo>
                  <a:lnTo>
                    <a:pt x="617" y="372"/>
                  </a:lnTo>
                  <a:lnTo>
                    <a:pt x="624" y="406"/>
                  </a:lnTo>
                  <a:lnTo>
                    <a:pt x="624" y="520"/>
                  </a:lnTo>
                  <a:lnTo>
                    <a:pt x="617" y="564"/>
                  </a:lnTo>
                  <a:lnTo>
                    <a:pt x="588" y="598"/>
                  </a:lnTo>
                  <a:lnTo>
                    <a:pt x="540" y="627"/>
                  </a:lnTo>
                  <a:lnTo>
                    <a:pt x="480" y="646"/>
                  </a:lnTo>
                  <a:lnTo>
                    <a:pt x="409" y="656"/>
                  </a:lnTo>
                  <a:lnTo>
                    <a:pt x="0" y="656"/>
                  </a:lnTo>
                  <a:lnTo>
                    <a:pt x="0" y="583"/>
                  </a:lnTo>
                  <a:lnTo>
                    <a:pt x="392" y="583"/>
                  </a:lnTo>
                  <a:lnTo>
                    <a:pt x="409" y="583"/>
                  </a:lnTo>
                  <a:lnTo>
                    <a:pt x="428" y="583"/>
                  </a:lnTo>
                  <a:lnTo>
                    <a:pt x="444" y="579"/>
                  </a:lnTo>
                  <a:lnTo>
                    <a:pt x="461" y="571"/>
                  </a:lnTo>
                  <a:lnTo>
                    <a:pt x="476" y="560"/>
                  </a:lnTo>
                  <a:lnTo>
                    <a:pt x="492" y="543"/>
                  </a:lnTo>
                  <a:lnTo>
                    <a:pt x="505" y="531"/>
                  </a:lnTo>
                  <a:lnTo>
                    <a:pt x="505" y="516"/>
                  </a:lnTo>
                  <a:lnTo>
                    <a:pt x="505" y="424"/>
                  </a:lnTo>
                  <a:lnTo>
                    <a:pt x="505" y="410"/>
                  </a:lnTo>
                  <a:lnTo>
                    <a:pt x="501" y="399"/>
                  </a:lnTo>
                  <a:lnTo>
                    <a:pt x="492" y="387"/>
                  </a:lnTo>
                  <a:lnTo>
                    <a:pt x="476" y="372"/>
                  </a:lnTo>
                  <a:lnTo>
                    <a:pt x="457" y="362"/>
                  </a:lnTo>
                  <a:lnTo>
                    <a:pt x="444" y="355"/>
                  </a:lnTo>
                  <a:lnTo>
                    <a:pt x="425" y="355"/>
                  </a:lnTo>
                  <a:lnTo>
                    <a:pt x="400" y="355"/>
                  </a:lnTo>
                  <a:lnTo>
                    <a:pt x="384" y="351"/>
                  </a:lnTo>
                  <a:lnTo>
                    <a:pt x="233" y="351"/>
                  </a:lnTo>
                  <a:lnTo>
                    <a:pt x="192" y="351"/>
                  </a:lnTo>
                  <a:lnTo>
                    <a:pt x="112" y="335"/>
                  </a:lnTo>
                  <a:lnTo>
                    <a:pt x="52" y="307"/>
                  </a:lnTo>
                  <a:lnTo>
                    <a:pt x="25" y="287"/>
                  </a:lnTo>
                  <a:lnTo>
                    <a:pt x="8" y="259"/>
                  </a:lnTo>
                  <a:lnTo>
                    <a:pt x="4" y="228"/>
                  </a:lnTo>
                  <a:lnTo>
                    <a:pt x="4" y="143"/>
                  </a:lnTo>
                  <a:lnTo>
                    <a:pt x="8" y="99"/>
                  </a:lnTo>
                  <a:lnTo>
                    <a:pt x="33" y="63"/>
                  </a:lnTo>
                  <a:lnTo>
                    <a:pt x="64" y="32"/>
                  </a:lnTo>
                  <a:lnTo>
                    <a:pt x="117" y="11"/>
                  </a:lnTo>
                  <a:lnTo>
                    <a:pt x="169" y="3"/>
                  </a:lnTo>
                  <a:lnTo>
                    <a:pt x="233" y="0"/>
                  </a:lnTo>
                  <a:lnTo>
                    <a:pt x="632" y="0"/>
                  </a:lnTo>
                  <a:lnTo>
                    <a:pt x="632" y="67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  <p:sp>
          <p:nvSpPr>
            <p:cNvPr id="25" name="Freeform 180"/>
            <p:cNvSpPr>
              <a:spLocks noEditPoints="1"/>
            </p:cNvSpPr>
            <p:nvPr/>
          </p:nvSpPr>
          <p:spPr bwMode="auto">
            <a:xfrm>
              <a:off x="4930758" y="2162105"/>
              <a:ext cx="678191" cy="634864"/>
            </a:xfrm>
            <a:custGeom>
              <a:avLst/>
              <a:gdLst>
                <a:gd name="T0" fmla="*/ 665088122 w 701"/>
                <a:gd name="T1" fmla="*/ 454755272 h 656"/>
                <a:gd name="T2" fmla="*/ 657498338 w 701"/>
                <a:gd name="T3" fmla="*/ 507921442 h 656"/>
                <a:gd name="T4" fmla="*/ 633778317 w 701"/>
                <a:gd name="T5" fmla="*/ 549694496 h 656"/>
                <a:gd name="T6" fmla="*/ 595827453 w 701"/>
                <a:gd name="T7" fmla="*/ 581024195 h 656"/>
                <a:gd name="T8" fmla="*/ 542697022 w 701"/>
                <a:gd name="T9" fmla="*/ 602859691 h 656"/>
                <a:gd name="T10" fmla="*/ 475333677 w 701"/>
                <a:gd name="T11" fmla="*/ 617100995 h 656"/>
                <a:gd name="T12" fmla="*/ 388047273 w 701"/>
                <a:gd name="T13" fmla="*/ 622797127 h 656"/>
                <a:gd name="T14" fmla="*/ 280835740 w 701"/>
                <a:gd name="T15" fmla="*/ 622797127 h 656"/>
                <a:gd name="T16" fmla="*/ 198292890 w 701"/>
                <a:gd name="T17" fmla="*/ 617100995 h 656"/>
                <a:gd name="T18" fmla="*/ 132828087 w 701"/>
                <a:gd name="T19" fmla="*/ 602859691 h 656"/>
                <a:gd name="T20" fmla="*/ 75901759 w 701"/>
                <a:gd name="T21" fmla="*/ 581024195 h 656"/>
                <a:gd name="T22" fmla="*/ 34155988 w 701"/>
                <a:gd name="T23" fmla="*/ 542099329 h 656"/>
                <a:gd name="T24" fmla="*/ 7589785 w 701"/>
                <a:gd name="T25" fmla="*/ 496529179 h 656"/>
                <a:gd name="T26" fmla="*/ 3794893 w 701"/>
                <a:gd name="T27" fmla="*/ 476591743 h 656"/>
                <a:gd name="T28" fmla="*/ 0 w 701"/>
                <a:gd name="T29" fmla="*/ 454755272 h 656"/>
                <a:gd name="T30" fmla="*/ 0 w 701"/>
                <a:gd name="T31" fmla="*/ 167091789 h 656"/>
                <a:gd name="T32" fmla="*/ 7589785 w 701"/>
                <a:gd name="T33" fmla="*/ 112976558 h 656"/>
                <a:gd name="T34" fmla="*/ 31309812 w 701"/>
                <a:gd name="T35" fmla="*/ 70254596 h 656"/>
                <a:gd name="T36" fmla="*/ 65464833 w 701"/>
                <a:gd name="T37" fmla="*/ 37975851 h 656"/>
                <a:gd name="T38" fmla="*/ 118596239 w 701"/>
                <a:gd name="T39" fmla="*/ 18038408 h 656"/>
                <a:gd name="T40" fmla="*/ 189754383 w 701"/>
                <a:gd name="T41" fmla="*/ 2848067 h 656"/>
                <a:gd name="T42" fmla="*/ 280835740 w 701"/>
                <a:gd name="T43" fmla="*/ 0 h 656"/>
                <a:gd name="T44" fmla="*/ 388047273 w 701"/>
                <a:gd name="T45" fmla="*/ 0 h 656"/>
                <a:gd name="T46" fmla="*/ 475333677 w 701"/>
                <a:gd name="T47" fmla="*/ 2848067 h 656"/>
                <a:gd name="T48" fmla="*/ 542697022 w 701"/>
                <a:gd name="T49" fmla="*/ 18038408 h 656"/>
                <a:gd name="T50" fmla="*/ 595827453 w 701"/>
                <a:gd name="T51" fmla="*/ 37975851 h 656"/>
                <a:gd name="T52" fmla="*/ 633778317 w 701"/>
                <a:gd name="T53" fmla="*/ 70254596 h 656"/>
                <a:gd name="T54" fmla="*/ 657498338 w 701"/>
                <a:gd name="T55" fmla="*/ 112976558 h 656"/>
                <a:gd name="T56" fmla="*/ 665088122 w 701"/>
                <a:gd name="T57" fmla="*/ 167091789 h 656"/>
                <a:gd name="T58" fmla="*/ 665088122 w 701"/>
                <a:gd name="T59" fmla="*/ 454755272 h 656"/>
                <a:gd name="T60" fmla="*/ 550286805 w 701"/>
                <a:gd name="T61" fmla="*/ 458553343 h 656"/>
                <a:gd name="T62" fmla="*/ 550286805 w 701"/>
                <a:gd name="T63" fmla="*/ 161395657 h 656"/>
                <a:gd name="T64" fmla="*/ 542697022 w 701"/>
                <a:gd name="T65" fmla="*/ 115824624 h 656"/>
                <a:gd name="T66" fmla="*/ 524670312 w 701"/>
                <a:gd name="T67" fmla="*/ 87343965 h 656"/>
                <a:gd name="T68" fmla="*/ 500951144 w 701"/>
                <a:gd name="T69" fmla="*/ 75950727 h 656"/>
                <a:gd name="T70" fmla="*/ 471538786 w 701"/>
                <a:gd name="T71" fmla="*/ 67406530 h 656"/>
                <a:gd name="T72" fmla="*/ 429793029 w 701"/>
                <a:gd name="T73" fmla="*/ 67406530 h 656"/>
                <a:gd name="T74" fmla="*/ 406073983 w 701"/>
                <a:gd name="T75" fmla="*/ 63608444 h 656"/>
                <a:gd name="T76" fmla="*/ 258065416 w 701"/>
                <a:gd name="T77" fmla="*/ 63608444 h 656"/>
                <a:gd name="T78" fmla="*/ 235295031 w 701"/>
                <a:gd name="T79" fmla="*/ 67406530 h 656"/>
                <a:gd name="T80" fmla="*/ 194497998 w 701"/>
                <a:gd name="T81" fmla="*/ 67406530 h 656"/>
                <a:gd name="T82" fmla="*/ 160342025 w 701"/>
                <a:gd name="T83" fmla="*/ 75950727 h 656"/>
                <a:gd name="T84" fmla="*/ 136622978 w 701"/>
                <a:gd name="T85" fmla="*/ 87343965 h 656"/>
                <a:gd name="T86" fmla="*/ 118596239 w 701"/>
                <a:gd name="T87" fmla="*/ 115824624 h 656"/>
                <a:gd name="T88" fmla="*/ 111006455 w 701"/>
                <a:gd name="T89" fmla="*/ 161395657 h 656"/>
                <a:gd name="T90" fmla="*/ 111006455 w 701"/>
                <a:gd name="T91" fmla="*/ 458553343 h 656"/>
                <a:gd name="T92" fmla="*/ 118596239 w 701"/>
                <a:gd name="T93" fmla="*/ 504124346 h 656"/>
                <a:gd name="T94" fmla="*/ 136622978 w 701"/>
                <a:gd name="T95" fmla="*/ 531656096 h 656"/>
                <a:gd name="T96" fmla="*/ 160342025 w 701"/>
                <a:gd name="T97" fmla="*/ 545897400 h 656"/>
                <a:gd name="T98" fmla="*/ 194497998 w 701"/>
                <a:gd name="T99" fmla="*/ 549694496 h 656"/>
                <a:gd name="T100" fmla="*/ 235295031 w 701"/>
                <a:gd name="T101" fmla="*/ 553491592 h 656"/>
                <a:gd name="T102" fmla="*/ 258065416 w 701"/>
                <a:gd name="T103" fmla="*/ 553491592 h 656"/>
                <a:gd name="T104" fmla="*/ 406073983 w 701"/>
                <a:gd name="T105" fmla="*/ 553491592 h 656"/>
                <a:gd name="T106" fmla="*/ 425998138 w 701"/>
                <a:gd name="T107" fmla="*/ 553491592 h 656"/>
                <a:gd name="T108" fmla="*/ 467743894 w 701"/>
                <a:gd name="T109" fmla="*/ 549694496 h 656"/>
                <a:gd name="T110" fmla="*/ 500951144 w 701"/>
                <a:gd name="T111" fmla="*/ 545897400 h 656"/>
                <a:gd name="T112" fmla="*/ 524670312 w 701"/>
                <a:gd name="T113" fmla="*/ 531656096 h 656"/>
                <a:gd name="T114" fmla="*/ 542697022 w 701"/>
                <a:gd name="T115" fmla="*/ 504124346 h 656"/>
                <a:gd name="T116" fmla="*/ 550286805 w 701"/>
                <a:gd name="T117" fmla="*/ 458553343 h 65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01"/>
                <a:gd name="T178" fmla="*/ 0 h 656"/>
                <a:gd name="T179" fmla="*/ 701 w 701"/>
                <a:gd name="T180" fmla="*/ 656 h 65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01" h="656">
                  <a:moveTo>
                    <a:pt x="701" y="479"/>
                  </a:moveTo>
                  <a:lnTo>
                    <a:pt x="693" y="535"/>
                  </a:lnTo>
                  <a:lnTo>
                    <a:pt x="668" y="579"/>
                  </a:lnTo>
                  <a:lnTo>
                    <a:pt x="628" y="612"/>
                  </a:lnTo>
                  <a:lnTo>
                    <a:pt x="572" y="635"/>
                  </a:lnTo>
                  <a:lnTo>
                    <a:pt x="501" y="650"/>
                  </a:lnTo>
                  <a:lnTo>
                    <a:pt x="409" y="656"/>
                  </a:lnTo>
                  <a:lnTo>
                    <a:pt x="296" y="656"/>
                  </a:lnTo>
                  <a:lnTo>
                    <a:pt x="209" y="650"/>
                  </a:lnTo>
                  <a:lnTo>
                    <a:pt x="140" y="635"/>
                  </a:lnTo>
                  <a:lnTo>
                    <a:pt x="80" y="612"/>
                  </a:lnTo>
                  <a:lnTo>
                    <a:pt x="36" y="571"/>
                  </a:lnTo>
                  <a:lnTo>
                    <a:pt x="8" y="523"/>
                  </a:lnTo>
                  <a:lnTo>
                    <a:pt x="4" y="502"/>
                  </a:lnTo>
                  <a:lnTo>
                    <a:pt x="0" y="479"/>
                  </a:lnTo>
                  <a:lnTo>
                    <a:pt x="0" y="176"/>
                  </a:lnTo>
                  <a:lnTo>
                    <a:pt x="8" y="119"/>
                  </a:lnTo>
                  <a:lnTo>
                    <a:pt x="33" y="74"/>
                  </a:lnTo>
                  <a:lnTo>
                    <a:pt x="69" y="40"/>
                  </a:lnTo>
                  <a:lnTo>
                    <a:pt x="125" y="19"/>
                  </a:lnTo>
                  <a:lnTo>
                    <a:pt x="200" y="3"/>
                  </a:lnTo>
                  <a:lnTo>
                    <a:pt x="296" y="0"/>
                  </a:lnTo>
                  <a:lnTo>
                    <a:pt x="409" y="0"/>
                  </a:lnTo>
                  <a:lnTo>
                    <a:pt x="501" y="3"/>
                  </a:lnTo>
                  <a:lnTo>
                    <a:pt x="572" y="19"/>
                  </a:lnTo>
                  <a:lnTo>
                    <a:pt x="628" y="40"/>
                  </a:lnTo>
                  <a:lnTo>
                    <a:pt x="668" y="74"/>
                  </a:lnTo>
                  <a:lnTo>
                    <a:pt x="693" y="119"/>
                  </a:lnTo>
                  <a:lnTo>
                    <a:pt x="701" y="176"/>
                  </a:lnTo>
                  <a:lnTo>
                    <a:pt x="701" y="479"/>
                  </a:lnTo>
                  <a:close/>
                  <a:moveTo>
                    <a:pt x="580" y="483"/>
                  </a:moveTo>
                  <a:lnTo>
                    <a:pt x="580" y="170"/>
                  </a:lnTo>
                  <a:lnTo>
                    <a:pt x="572" y="122"/>
                  </a:lnTo>
                  <a:lnTo>
                    <a:pt x="553" y="92"/>
                  </a:lnTo>
                  <a:lnTo>
                    <a:pt x="528" y="80"/>
                  </a:lnTo>
                  <a:lnTo>
                    <a:pt x="497" y="71"/>
                  </a:lnTo>
                  <a:lnTo>
                    <a:pt x="453" y="71"/>
                  </a:lnTo>
                  <a:lnTo>
                    <a:pt x="428" y="67"/>
                  </a:lnTo>
                  <a:lnTo>
                    <a:pt x="272" y="67"/>
                  </a:lnTo>
                  <a:lnTo>
                    <a:pt x="248" y="71"/>
                  </a:lnTo>
                  <a:lnTo>
                    <a:pt x="205" y="71"/>
                  </a:lnTo>
                  <a:lnTo>
                    <a:pt x="169" y="80"/>
                  </a:lnTo>
                  <a:lnTo>
                    <a:pt x="144" y="92"/>
                  </a:lnTo>
                  <a:lnTo>
                    <a:pt x="125" y="122"/>
                  </a:lnTo>
                  <a:lnTo>
                    <a:pt x="117" y="170"/>
                  </a:lnTo>
                  <a:lnTo>
                    <a:pt x="117" y="483"/>
                  </a:lnTo>
                  <a:lnTo>
                    <a:pt x="125" y="531"/>
                  </a:lnTo>
                  <a:lnTo>
                    <a:pt x="144" y="560"/>
                  </a:lnTo>
                  <a:lnTo>
                    <a:pt x="169" y="575"/>
                  </a:lnTo>
                  <a:lnTo>
                    <a:pt x="205" y="579"/>
                  </a:lnTo>
                  <a:lnTo>
                    <a:pt x="248" y="583"/>
                  </a:lnTo>
                  <a:lnTo>
                    <a:pt x="272" y="583"/>
                  </a:lnTo>
                  <a:lnTo>
                    <a:pt x="428" y="583"/>
                  </a:lnTo>
                  <a:lnTo>
                    <a:pt x="449" y="583"/>
                  </a:lnTo>
                  <a:lnTo>
                    <a:pt x="493" y="579"/>
                  </a:lnTo>
                  <a:lnTo>
                    <a:pt x="528" y="575"/>
                  </a:lnTo>
                  <a:lnTo>
                    <a:pt x="553" y="560"/>
                  </a:lnTo>
                  <a:lnTo>
                    <a:pt x="572" y="531"/>
                  </a:lnTo>
                  <a:lnTo>
                    <a:pt x="580" y="483"/>
                  </a:lnTo>
                  <a:close/>
                </a:path>
              </a:pathLst>
            </a:custGeom>
            <a:solidFill>
              <a:srgbClr val="AEA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굴림" charset="-127"/>
                <a:ea typeface="굴림" charset="-127"/>
              </a:endParaRPr>
            </a:p>
          </p:txBody>
        </p:sp>
      </p:grpSp>
      <p:sp>
        <p:nvSpPr>
          <p:cNvPr id="17" name="직사각형 16"/>
          <p:cNvSpPr/>
          <p:nvPr userDrawn="1"/>
        </p:nvSpPr>
        <p:spPr>
          <a:xfrm>
            <a:off x="0" y="260350"/>
            <a:ext cx="9144000" cy="79216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89413" y="6524625"/>
            <a:ext cx="1174675" cy="333375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rgbClr val="0E2947"/>
                </a:solidFill>
              </a:defRPr>
            </a:lvl1pPr>
          </a:lstStyle>
          <a:p>
            <a:pPr>
              <a:defRPr/>
            </a:pPr>
            <a:fld id="{38F0EA73-21B5-444B-A391-0AF6E8DC057C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/33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30" r:id="rId2"/>
  </p:sldLayoutIdLst>
  <p:hf sldNum="0" hdr="0" ftr="0" dt="0"/>
  <p:txStyles>
    <p:titleStyle>
      <a:lvl1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2pPr>
      <a:lvl3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3pPr>
      <a:lvl4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4pPr>
      <a:lvl5pPr algn="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Verdana" pitchFamily="34" charset="0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0.png"/><Relationship Id="rId4" Type="http://schemas.openxmlformats.org/officeDocument/2006/relationships/image" Target="../media/image29.jpe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png"/><Relationship Id="rId26" Type="http://schemas.openxmlformats.org/officeDocument/2006/relationships/image" Target="../media/image31.png"/><Relationship Id="rId3" Type="http://schemas.openxmlformats.org/officeDocument/2006/relationships/image" Target="../media/image41.jpeg"/><Relationship Id="rId21" Type="http://schemas.openxmlformats.org/officeDocument/2006/relationships/image" Target="../media/image58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68.png"/><Relationship Id="rId2" Type="http://schemas.openxmlformats.org/officeDocument/2006/relationships/image" Target="../media/image40.png"/><Relationship Id="rId16" Type="http://schemas.openxmlformats.org/officeDocument/2006/relationships/image" Target="../media/image53.png"/><Relationship Id="rId20" Type="http://schemas.openxmlformats.org/officeDocument/2006/relationships/image" Target="../media/image57.jpe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24" Type="http://schemas.openxmlformats.org/officeDocument/2006/relationships/image" Target="../media/image61.png"/><Relationship Id="rId32" Type="http://schemas.openxmlformats.org/officeDocument/2006/relationships/image" Target="../media/image67.jpe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jpeg"/><Relationship Id="rId28" Type="http://schemas.openxmlformats.org/officeDocument/2006/relationships/image" Target="../media/image63.png"/><Relationship Id="rId10" Type="http://schemas.openxmlformats.org/officeDocument/2006/relationships/image" Target="../media/image47.jpeg"/><Relationship Id="rId19" Type="http://schemas.openxmlformats.org/officeDocument/2006/relationships/image" Target="../media/image56.png"/><Relationship Id="rId31" Type="http://schemas.openxmlformats.org/officeDocument/2006/relationships/image" Target="../media/image66.png"/><Relationship Id="rId4" Type="http://schemas.openxmlformats.org/officeDocument/2006/relationships/hyperlink" Target="http://2.bp.blogspot.com/-vBPqgdJVDx8/U4XpB1kKytI/AAAAAAAAA2M/NOinHHmhjHE/s1600/samsung+laptop+band+in+india.png" TargetMode="External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jpeg"/><Relationship Id="rId27" Type="http://schemas.openxmlformats.org/officeDocument/2006/relationships/image" Target="../media/image32.png"/><Relationship Id="rId30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jpeg"/><Relationship Id="rId5" Type="http://schemas.openxmlformats.org/officeDocument/2006/relationships/image" Target="../media/image72.png"/><Relationship Id="rId15" Type="http://schemas.openxmlformats.org/officeDocument/2006/relationships/image" Target="../media/image66.png"/><Relationship Id="rId10" Type="http://schemas.openxmlformats.org/officeDocument/2006/relationships/image" Target="../media/image76.jpeg"/><Relationship Id="rId4" Type="http://schemas.openxmlformats.org/officeDocument/2006/relationships/image" Target="../media/image71.png"/><Relationship Id="rId9" Type="http://schemas.openxmlformats.org/officeDocument/2006/relationships/image" Target="../media/image32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91.jpeg"/><Relationship Id="rId18" Type="http://schemas.openxmlformats.org/officeDocument/2006/relationships/image" Target="../media/image96.jpeg"/><Relationship Id="rId3" Type="http://schemas.openxmlformats.org/officeDocument/2006/relationships/image" Target="../media/image82.jpeg"/><Relationship Id="rId7" Type="http://schemas.openxmlformats.org/officeDocument/2006/relationships/image" Target="../media/image85.png"/><Relationship Id="rId12" Type="http://schemas.openxmlformats.org/officeDocument/2006/relationships/image" Target="../media/image90.jpeg"/><Relationship Id="rId17" Type="http://schemas.openxmlformats.org/officeDocument/2006/relationships/image" Target="../media/image95.jpeg"/><Relationship Id="rId2" Type="http://schemas.openxmlformats.org/officeDocument/2006/relationships/image" Target="../media/image81.jpeg"/><Relationship Id="rId16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peg/&#53076;&#54021;.mpg" TargetMode="External"/><Relationship Id="rId11" Type="http://schemas.openxmlformats.org/officeDocument/2006/relationships/image" Target="../media/image89.jpeg"/><Relationship Id="rId5" Type="http://schemas.openxmlformats.org/officeDocument/2006/relationships/image" Target="../media/image84.jpeg"/><Relationship Id="rId15" Type="http://schemas.openxmlformats.org/officeDocument/2006/relationships/image" Target="../media/image93.jpeg"/><Relationship Id="rId10" Type="http://schemas.openxmlformats.org/officeDocument/2006/relationships/image" Target="../media/image88.png"/><Relationship Id="rId19" Type="http://schemas.openxmlformats.org/officeDocument/2006/relationships/image" Target="../media/image97.jpeg"/><Relationship Id="rId4" Type="http://schemas.openxmlformats.org/officeDocument/2006/relationships/image" Target="../media/image83.jpeg"/><Relationship Id="rId9" Type="http://schemas.openxmlformats.org/officeDocument/2006/relationships/image" Target="../media/image87.jpeg"/><Relationship Id="rId14" Type="http://schemas.openxmlformats.org/officeDocument/2006/relationships/image" Target="../media/image9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13" Type="http://schemas.openxmlformats.org/officeDocument/2006/relationships/image" Target="../media/image109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12" Type="http://schemas.openxmlformats.org/officeDocument/2006/relationships/image" Target="../media/image108.jpeg"/><Relationship Id="rId17" Type="http://schemas.openxmlformats.org/officeDocument/2006/relationships/image" Target="../media/image113.jpeg"/><Relationship Id="rId2" Type="http://schemas.openxmlformats.org/officeDocument/2006/relationships/image" Target="../media/image98.png"/><Relationship Id="rId16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11" Type="http://schemas.openxmlformats.org/officeDocument/2006/relationships/image" Target="../media/image107.jpeg"/><Relationship Id="rId5" Type="http://schemas.openxmlformats.org/officeDocument/2006/relationships/image" Target="../media/image101.jpeg"/><Relationship Id="rId15" Type="http://schemas.openxmlformats.org/officeDocument/2006/relationships/image" Target="../media/image111.jpeg"/><Relationship Id="rId10" Type="http://schemas.openxmlformats.org/officeDocument/2006/relationships/image" Target="../media/image106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Relationship Id="rId14" Type="http://schemas.openxmlformats.org/officeDocument/2006/relationships/image" Target="../media/image11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jpeg"/><Relationship Id="rId3" Type="http://schemas.openxmlformats.org/officeDocument/2006/relationships/image" Target="../media/image123.jpeg"/><Relationship Id="rId21" Type="http://schemas.openxmlformats.org/officeDocument/2006/relationships/image" Target="../media/image141.jpeg"/><Relationship Id="rId7" Type="http://schemas.openxmlformats.org/officeDocument/2006/relationships/image" Target="../media/image127.jpe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jpeg"/><Relationship Id="rId16" Type="http://schemas.openxmlformats.org/officeDocument/2006/relationships/image" Target="../media/image136.jpeg"/><Relationship Id="rId20" Type="http://schemas.openxmlformats.org/officeDocument/2006/relationships/image" Target="../media/image1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jpe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10" Type="http://schemas.openxmlformats.org/officeDocument/2006/relationships/image" Target="../media/image130.jpeg"/><Relationship Id="rId19" Type="http://schemas.openxmlformats.org/officeDocument/2006/relationships/image" Target="../media/image139.jpeg"/><Relationship Id="rId4" Type="http://schemas.openxmlformats.org/officeDocument/2006/relationships/image" Target="../media/image124.emf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52.png"/><Relationship Id="rId7" Type="http://schemas.openxmlformats.org/officeDocument/2006/relationships/image" Target="../media/image1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9.jpeg"/><Relationship Id="rId7" Type="http://schemas.openxmlformats.org/officeDocument/2006/relationships/image" Target="../media/image14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30.png"/><Relationship Id="rId9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152.jpeg"/><Relationship Id="rId21" Type="http://schemas.openxmlformats.org/officeDocument/2006/relationships/image" Target="../media/image169.jpe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52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32" Type="http://schemas.openxmlformats.org/officeDocument/2006/relationships/image" Target="../media/image180.png"/><Relationship Id="rId5" Type="http://schemas.openxmlformats.org/officeDocument/2006/relationships/image" Target="../media/image154.png"/><Relationship Id="rId15" Type="http://schemas.openxmlformats.org/officeDocument/2006/relationships/image" Target="../media/image163.png"/><Relationship Id="rId23" Type="http://schemas.openxmlformats.org/officeDocument/2006/relationships/image" Target="../media/image171.jpeg"/><Relationship Id="rId28" Type="http://schemas.openxmlformats.org/officeDocument/2006/relationships/image" Target="../media/image176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31" Type="http://schemas.openxmlformats.org/officeDocument/2006/relationships/image" Target="../media/image179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eg"/><Relationship Id="rId3" Type="http://schemas.openxmlformats.org/officeDocument/2006/relationships/image" Target="../media/image182.png"/><Relationship Id="rId7" Type="http://schemas.openxmlformats.org/officeDocument/2006/relationships/image" Target="../media/image186.jpe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jpeg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Relationship Id="rId9" Type="http://schemas.openxmlformats.org/officeDocument/2006/relationships/image" Target="../media/image18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flipH="1" flipV="1">
            <a:off x="611188" y="6092825"/>
            <a:ext cx="8064500" cy="4318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2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84213" y="6119813"/>
            <a:ext cx="1871662" cy="4048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1800" smtClean="0">
                <a:solidFill>
                  <a:srgbClr val="FFFF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www.wisol.co.kr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827088" y="3500438"/>
            <a:ext cx="7416800" cy="115252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ko-KR" sz="4800" b="1" dirty="0" smtClean="0">
                <a:solidFill>
                  <a:schemeClr val="accent5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WiSOL  Company Profile</a:t>
            </a:r>
            <a:endParaRPr lang="en-US" altLang="ko-KR" sz="4800" b="1" dirty="0">
              <a:solidFill>
                <a:schemeClr val="accent5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2293" name="그룹 19"/>
          <p:cNvGrpSpPr>
            <a:grpSpLocks noChangeAspect="1"/>
          </p:cNvGrpSpPr>
          <p:nvPr/>
        </p:nvGrpSpPr>
        <p:grpSpPr bwMode="auto">
          <a:xfrm>
            <a:off x="684213" y="836613"/>
            <a:ext cx="2735262" cy="1557337"/>
            <a:chOff x="642909" y="2139852"/>
            <a:chExt cx="5783804" cy="3290400"/>
          </a:xfrm>
        </p:grpSpPr>
        <p:pic>
          <p:nvPicPr>
            <p:cNvPr id="12297" name="그림 82" descr="logo-1630x1645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09" y="2139852"/>
              <a:ext cx="3260397" cy="329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298" name="그룹 81"/>
            <p:cNvGrpSpPr>
              <a:grpSpLocks noChangeAspect="1"/>
            </p:cNvGrpSpPr>
            <p:nvPr/>
          </p:nvGrpSpPr>
          <p:grpSpPr bwMode="auto">
            <a:xfrm>
              <a:off x="4071934" y="4187358"/>
              <a:ext cx="2354779" cy="756000"/>
              <a:chOff x="2760663" y="3427413"/>
              <a:chExt cx="2239962" cy="719138"/>
            </a:xfrm>
          </p:grpSpPr>
          <p:sp>
            <p:nvSpPr>
              <p:cNvPr id="12299" name="Freeform 83"/>
              <p:cNvSpPr>
                <a:spLocks noChangeAspect="1" noEditPoints="1"/>
              </p:cNvSpPr>
              <p:nvPr/>
            </p:nvSpPr>
            <p:spPr bwMode="auto">
              <a:xfrm>
                <a:off x="2760663" y="3427413"/>
                <a:ext cx="708025" cy="719138"/>
              </a:xfrm>
              <a:custGeom>
                <a:avLst/>
                <a:gdLst>
                  <a:gd name="T0" fmla="*/ 2147483647 w 891"/>
                  <a:gd name="T1" fmla="*/ 2147483647 h 906"/>
                  <a:gd name="T2" fmla="*/ 2147483647 w 891"/>
                  <a:gd name="T3" fmla="*/ 2147483647 h 906"/>
                  <a:gd name="T4" fmla="*/ 2147483647 w 891"/>
                  <a:gd name="T5" fmla="*/ 2147483647 h 906"/>
                  <a:gd name="T6" fmla="*/ 2147483647 w 891"/>
                  <a:gd name="T7" fmla="*/ 0 h 906"/>
                  <a:gd name="T8" fmla="*/ 2147483647 w 891"/>
                  <a:gd name="T9" fmla="*/ 0 h 906"/>
                  <a:gd name="T10" fmla="*/ 2147483647 w 891"/>
                  <a:gd name="T11" fmla="*/ 2147483647 h 906"/>
                  <a:gd name="T12" fmla="*/ 2147483647 w 891"/>
                  <a:gd name="T13" fmla="*/ 2147483647 h 906"/>
                  <a:gd name="T14" fmla="*/ 2147483647 w 891"/>
                  <a:gd name="T15" fmla="*/ 2147483647 h 906"/>
                  <a:gd name="T16" fmla="*/ 2147483647 w 891"/>
                  <a:gd name="T17" fmla="*/ 2147483647 h 906"/>
                  <a:gd name="T18" fmla="*/ 2147483647 w 891"/>
                  <a:gd name="T19" fmla="*/ 2147483647 h 906"/>
                  <a:gd name="T20" fmla="*/ 2147483647 w 891"/>
                  <a:gd name="T21" fmla="*/ 2147483647 h 906"/>
                  <a:gd name="T22" fmla="*/ 2147483647 w 891"/>
                  <a:gd name="T23" fmla="*/ 2147483647 h 906"/>
                  <a:gd name="T24" fmla="*/ 2147483647 w 891"/>
                  <a:gd name="T25" fmla="*/ 2147483647 h 906"/>
                  <a:gd name="T26" fmla="*/ 2147483647 w 891"/>
                  <a:gd name="T27" fmla="*/ 2147483647 h 906"/>
                  <a:gd name="T28" fmla="*/ 2147483647 w 891"/>
                  <a:gd name="T29" fmla="*/ 2147483647 h 906"/>
                  <a:gd name="T30" fmla="*/ 2147483647 w 891"/>
                  <a:gd name="T31" fmla="*/ 2147483647 h 906"/>
                  <a:gd name="T32" fmla="*/ 2147483647 w 891"/>
                  <a:gd name="T33" fmla="*/ 2147483647 h 906"/>
                  <a:gd name="T34" fmla="*/ 2147483647 w 891"/>
                  <a:gd name="T35" fmla="*/ 2147483647 h 906"/>
                  <a:gd name="T36" fmla="*/ 2147483647 w 891"/>
                  <a:gd name="T37" fmla="*/ 2147483647 h 906"/>
                  <a:gd name="T38" fmla="*/ 2147483647 w 891"/>
                  <a:gd name="T39" fmla="*/ 2147483647 h 906"/>
                  <a:gd name="T40" fmla="*/ 2147483647 w 891"/>
                  <a:gd name="T41" fmla="*/ 2147483647 h 906"/>
                  <a:gd name="T42" fmla="*/ 2147483647 w 891"/>
                  <a:gd name="T43" fmla="*/ 2147483647 h 906"/>
                  <a:gd name="T44" fmla="*/ 2147483647 w 891"/>
                  <a:gd name="T45" fmla="*/ 2147483647 h 906"/>
                  <a:gd name="T46" fmla="*/ 0 w 891"/>
                  <a:gd name="T47" fmla="*/ 2147483647 h 906"/>
                  <a:gd name="T48" fmla="*/ 2147483647 w 891"/>
                  <a:gd name="T49" fmla="*/ 2147483647 h 906"/>
                  <a:gd name="T50" fmla="*/ 2147483647 w 891"/>
                  <a:gd name="T51" fmla="*/ 2147483647 h 906"/>
                  <a:gd name="T52" fmla="*/ 2147483647 w 891"/>
                  <a:gd name="T53" fmla="*/ 2147483647 h 906"/>
                  <a:gd name="T54" fmla="*/ 2147483647 w 891"/>
                  <a:gd name="T55" fmla="*/ 2147483647 h 906"/>
                  <a:gd name="T56" fmla="*/ 2147483647 w 891"/>
                  <a:gd name="T57" fmla="*/ 2147483647 h 906"/>
                  <a:gd name="T58" fmla="*/ 2147483647 w 891"/>
                  <a:gd name="T59" fmla="*/ 2147483647 h 906"/>
                  <a:gd name="T60" fmla="*/ 2147483647 w 891"/>
                  <a:gd name="T61" fmla="*/ 2147483647 h 906"/>
                  <a:gd name="T62" fmla="*/ 2147483647 w 891"/>
                  <a:gd name="T63" fmla="*/ 2147483647 h 906"/>
                  <a:gd name="T64" fmla="*/ 2147483647 w 891"/>
                  <a:gd name="T65" fmla="*/ 2147483647 h 906"/>
                  <a:gd name="T66" fmla="*/ 2147483647 w 891"/>
                  <a:gd name="T67" fmla="*/ 2147483647 h 906"/>
                  <a:gd name="T68" fmla="*/ 2147483647 w 891"/>
                  <a:gd name="T69" fmla="*/ 2147483647 h 906"/>
                  <a:gd name="T70" fmla="*/ 2147483647 w 891"/>
                  <a:gd name="T71" fmla="*/ 2147483647 h 906"/>
                  <a:gd name="T72" fmla="*/ 2147483647 w 891"/>
                  <a:gd name="T73" fmla="*/ 2147483647 h 906"/>
                  <a:gd name="T74" fmla="*/ 2147483647 w 891"/>
                  <a:gd name="T75" fmla="*/ 2147483647 h 906"/>
                  <a:gd name="T76" fmla="*/ 2147483647 w 891"/>
                  <a:gd name="T77" fmla="*/ 2147483647 h 906"/>
                  <a:gd name="T78" fmla="*/ 2147483647 w 891"/>
                  <a:gd name="T79" fmla="*/ 2147483647 h 906"/>
                  <a:gd name="T80" fmla="*/ 2147483647 w 891"/>
                  <a:gd name="T81" fmla="*/ 2147483647 h 906"/>
                  <a:gd name="T82" fmla="*/ 2147483647 w 891"/>
                  <a:gd name="T83" fmla="*/ 2147483647 h 906"/>
                  <a:gd name="T84" fmla="*/ 2147483647 w 891"/>
                  <a:gd name="T85" fmla="*/ 2147483647 h 906"/>
                  <a:gd name="T86" fmla="*/ 2147483647 w 891"/>
                  <a:gd name="T87" fmla="*/ 2147483647 h 906"/>
                  <a:gd name="T88" fmla="*/ 2147483647 w 891"/>
                  <a:gd name="T89" fmla="*/ 2147483647 h 906"/>
                  <a:gd name="T90" fmla="*/ 2147483647 w 891"/>
                  <a:gd name="T91" fmla="*/ 2147483647 h 906"/>
                  <a:gd name="T92" fmla="*/ 2147483647 w 891"/>
                  <a:gd name="T93" fmla="*/ 2147483647 h 906"/>
                  <a:gd name="T94" fmla="*/ 2147483647 w 891"/>
                  <a:gd name="T95" fmla="*/ 2147483647 h 906"/>
                  <a:gd name="T96" fmla="*/ 2147483647 w 891"/>
                  <a:gd name="T97" fmla="*/ 2147483647 h 90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91"/>
                  <a:gd name="T148" fmla="*/ 0 h 906"/>
                  <a:gd name="T149" fmla="*/ 891 w 891"/>
                  <a:gd name="T150" fmla="*/ 906 h 90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91" h="906">
                    <a:moveTo>
                      <a:pt x="612" y="574"/>
                    </a:moveTo>
                    <a:lnTo>
                      <a:pt x="612" y="69"/>
                    </a:lnTo>
                    <a:lnTo>
                      <a:pt x="612" y="50"/>
                    </a:lnTo>
                    <a:lnTo>
                      <a:pt x="603" y="32"/>
                    </a:lnTo>
                    <a:lnTo>
                      <a:pt x="589" y="19"/>
                    </a:lnTo>
                    <a:lnTo>
                      <a:pt x="572" y="9"/>
                    </a:lnTo>
                    <a:lnTo>
                      <a:pt x="568" y="0"/>
                    </a:lnTo>
                    <a:lnTo>
                      <a:pt x="564" y="0"/>
                    </a:lnTo>
                    <a:lnTo>
                      <a:pt x="795" y="0"/>
                    </a:lnTo>
                    <a:lnTo>
                      <a:pt x="791" y="0"/>
                    </a:lnTo>
                    <a:lnTo>
                      <a:pt x="781" y="9"/>
                    </a:lnTo>
                    <a:lnTo>
                      <a:pt x="768" y="19"/>
                    </a:lnTo>
                    <a:lnTo>
                      <a:pt x="750" y="32"/>
                    </a:lnTo>
                    <a:lnTo>
                      <a:pt x="745" y="50"/>
                    </a:lnTo>
                    <a:lnTo>
                      <a:pt x="741" y="69"/>
                    </a:lnTo>
                    <a:lnTo>
                      <a:pt x="741" y="236"/>
                    </a:lnTo>
                    <a:lnTo>
                      <a:pt x="839" y="236"/>
                    </a:lnTo>
                    <a:lnTo>
                      <a:pt x="860" y="236"/>
                    </a:lnTo>
                    <a:lnTo>
                      <a:pt x="875" y="230"/>
                    </a:lnTo>
                    <a:lnTo>
                      <a:pt x="885" y="226"/>
                    </a:lnTo>
                    <a:lnTo>
                      <a:pt x="891" y="220"/>
                    </a:lnTo>
                    <a:lnTo>
                      <a:pt x="891" y="316"/>
                    </a:lnTo>
                    <a:lnTo>
                      <a:pt x="885" y="313"/>
                    </a:lnTo>
                    <a:lnTo>
                      <a:pt x="875" y="307"/>
                    </a:lnTo>
                    <a:lnTo>
                      <a:pt x="860" y="303"/>
                    </a:lnTo>
                    <a:lnTo>
                      <a:pt x="839" y="303"/>
                    </a:lnTo>
                    <a:lnTo>
                      <a:pt x="741" y="303"/>
                    </a:lnTo>
                    <a:lnTo>
                      <a:pt x="741" y="836"/>
                    </a:lnTo>
                    <a:lnTo>
                      <a:pt x="745" y="856"/>
                    </a:lnTo>
                    <a:lnTo>
                      <a:pt x="750" y="873"/>
                    </a:lnTo>
                    <a:lnTo>
                      <a:pt x="768" y="886"/>
                    </a:lnTo>
                    <a:lnTo>
                      <a:pt x="781" y="896"/>
                    </a:lnTo>
                    <a:lnTo>
                      <a:pt x="791" y="900"/>
                    </a:lnTo>
                    <a:lnTo>
                      <a:pt x="795" y="906"/>
                    </a:lnTo>
                    <a:lnTo>
                      <a:pt x="564" y="906"/>
                    </a:lnTo>
                    <a:lnTo>
                      <a:pt x="568" y="900"/>
                    </a:lnTo>
                    <a:lnTo>
                      <a:pt x="572" y="896"/>
                    </a:lnTo>
                    <a:lnTo>
                      <a:pt x="589" y="886"/>
                    </a:lnTo>
                    <a:lnTo>
                      <a:pt x="603" y="873"/>
                    </a:lnTo>
                    <a:lnTo>
                      <a:pt x="612" y="856"/>
                    </a:lnTo>
                    <a:lnTo>
                      <a:pt x="612" y="836"/>
                    </a:lnTo>
                    <a:lnTo>
                      <a:pt x="612" y="625"/>
                    </a:lnTo>
                    <a:lnTo>
                      <a:pt x="580" y="643"/>
                    </a:lnTo>
                    <a:lnTo>
                      <a:pt x="535" y="656"/>
                    </a:lnTo>
                    <a:lnTo>
                      <a:pt x="485" y="666"/>
                    </a:lnTo>
                    <a:lnTo>
                      <a:pt x="432" y="670"/>
                    </a:lnTo>
                    <a:lnTo>
                      <a:pt x="0" y="670"/>
                    </a:lnTo>
                    <a:lnTo>
                      <a:pt x="0" y="574"/>
                    </a:lnTo>
                    <a:lnTo>
                      <a:pt x="6" y="574"/>
                    </a:lnTo>
                    <a:lnTo>
                      <a:pt x="9" y="577"/>
                    </a:lnTo>
                    <a:lnTo>
                      <a:pt x="23" y="589"/>
                    </a:lnTo>
                    <a:lnTo>
                      <a:pt x="42" y="597"/>
                    </a:lnTo>
                    <a:lnTo>
                      <a:pt x="69" y="602"/>
                    </a:lnTo>
                    <a:lnTo>
                      <a:pt x="209" y="602"/>
                    </a:lnTo>
                    <a:lnTo>
                      <a:pt x="209" y="445"/>
                    </a:lnTo>
                    <a:lnTo>
                      <a:pt x="136" y="416"/>
                    </a:lnTo>
                    <a:lnTo>
                      <a:pt x="77" y="366"/>
                    </a:lnTo>
                    <a:lnTo>
                      <a:pt x="38" y="303"/>
                    </a:lnTo>
                    <a:lnTo>
                      <a:pt x="23" y="230"/>
                    </a:lnTo>
                    <a:lnTo>
                      <a:pt x="32" y="176"/>
                    </a:lnTo>
                    <a:lnTo>
                      <a:pt x="59" y="123"/>
                    </a:lnTo>
                    <a:lnTo>
                      <a:pt x="98" y="77"/>
                    </a:lnTo>
                    <a:lnTo>
                      <a:pt x="151" y="46"/>
                    </a:lnTo>
                    <a:lnTo>
                      <a:pt x="209" y="19"/>
                    </a:lnTo>
                    <a:lnTo>
                      <a:pt x="274" y="15"/>
                    </a:lnTo>
                    <a:lnTo>
                      <a:pt x="343" y="19"/>
                    </a:lnTo>
                    <a:lnTo>
                      <a:pt x="403" y="46"/>
                    </a:lnTo>
                    <a:lnTo>
                      <a:pt x="455" y="77"/>
                    </a:lnTo>
                    <a:lnTo>
                      <a:pt x="495" y="123"/>
                    </a:lnTo>
                    <a:lnTo>
                      <a:pt x="520" y="176"/>
                    </a:lnTo>
                    <a:lnTo>
                      <a:pt x="532" y="230"/>
                    </a:lnTo>
                    <a:lnTo>
                      <a:pt x="514" y="303"/>
                    </a:lnTo>
                    <a:lnTo>
                      <a:pt x="476" y="366"/>
                    </a:lnTo>
                    <a:lnTo>
                      <a:pt x="418" y="416"/>
                    </a:lnTo>
                    <a:lnTo>
                      <a:pt x="343" y="445"/>
                    </a:lnTo>
                    <a:lnTo>
                      <a:pt x="343" y="602"/>
                    </a:lnTo>
                    <a:lnTo>
                      <a:pt x="436" y="602"/>
                    </a:lnTo>
                    <a:lnTo>
                      <a:pt x="495" y="597"/>
                    </a:lnTo>
                    <a:lnTo>
                      <a:pt x="545" y="593"/>
                    </a:lnTo>
                    <a:lnTo>
                      <a:pt x="568" y="589"/>
                    </a:lnTo>
                    <a:lnTo>
                      <a:pt x="595" y="577"/>
                    </a:lnTo>
                    <a:lnTo>
                      <a:pt x="612" y="574"/>
                    </a:lnTo>
                    <a:close/>
                    <a:moveTo>
                      <a:pt x="274" y="77"/>
                    </a:moveTo>
                    <a:lnTo>
                      <a:pt x="230" y="86"/>
                    </a:lnTo>
                    <a:lnTo>
                      <a:pt x="190" y="123"/>
                    </a:lnTo>
                    <a:lnTo>
                      <a:pt x="159" y="171"/>
                    </a:lnTo>
                    <a:lnTo>
                      <a:pt x="151" y="230"/>
                    </a:lnTo>
                    <a:lnTo>
                      <a:pt x="159" y="290"/>
                    </a:lnTo>
                    <a:lnTo>
                      <a:pt x="190" y="338"/>
                    </a:lnTo>
                    <a:lnTo>
                      <a:pt x="230" y="372"/>
                    </a:lnTo>
                    <a:lnTo>
                      <a:pt x="274" y="386"/>
                    </a:lnTo>
                    <a:lnTo>
                      <a:pt x="322" y="372"/>
                    </a:lnTo>
                    <a:lnTo>
                      <a:pt x="363" y="338"/>
                    </a:lnTo>
                    <a:lnTo>
                      <a:pt x="391" y="290"/>
                    </a:lnTo>
                    <a:lnTo>
                      <a:pt x="395" y="230"/>
                    </a:lnTo>
                    <a:lnTo>
                      <a:pt x="391" y="171"/>
                    </a:lnTo>
                    <a:lnTo>
                      <a:pt x="363" y="123"/>
                    </a:lnTo>
                    <a:lnTo>
                      <a:pt x="322" y="86"/>
                    </a:lnTo>
                    <a:lnTo>
                      <a:pt x="274" y="77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0" name="Freeform 84"/>
              <p:cNvSpPr>
                <a:spLocks noChangeAspect="1" noEditPoints="1"/>
              </p:cNvSpPr>
              <p:nvPr/>
            </p:nvSpPr>
            <p:spPr bwMode="auto">
              <a:xfrm>
                <a:off x="3554413" y="3427413"/>
                <a:ext cx="658812" cy="719138"/>
              </a:xfrm>
              <a:custGeom>
                <a:avLst/>
                <a:gdLst>
                  <a:gd name="T0" fmla="*/ 2147483647 w 831"/>
                  <a:gd name="T1" fmla="*/ 2147483647 h 906"/>
                  <a:gd name="T2" fmla="*/ 2147483647 w 831"/>
                  <a:gd name="T3" fmla="*/ 2147483647 h 906"/>
                  <a:gd name="T4" fmla="*/ 2147483647 w 831"/>
                  <a:gd name="T5" fmla="*/ 2147483647 h 906"/>
                  <a:gd name="T6" fmla="*/ 2147483647 w 831"/>
                  <a:gd name="T7" fmla="*/ 2147483647 h 906"/>
                  <a:gd name="T8" fmla="*/ 2147483647 w 831"/>
                  <a:gd name="T9" fmla="*/ 2147483647 h 906"/>
                  <a:gd name="T10" fmla="*/ 2147483647 w 831"/>
                  <a:gd name="T11" fmla="*/ 2147483647 h 906"/>
                  <a:gd name="T12" fmla="*/ 2147483647 w 831"/>
                  <a:gd name="T13" fmla="*/ 2147483647 h 906"/>
                  <a:gd name="T14" fmla="*/ 2147483647 w 831"/>
                  <a:gd name="T15" fmla="*/ 2147483647 h 906"/>
                  <a:gd name="T16" fmla="*/ 2147483647 w 831"/>
                  <a:gd name="T17" fmla="*/ 2147483647 h 906"/>
                  <a:gd name="T18" fmla="*/ 2147483647 w 831"/>
                  <a:gd name="T19" fmla="*/ 2147483647 h 906"/>
                  <a:gd name="T20" fmla="*/ 2147483647 w 831"/>
                  <a:gd name="T21" fmla="*/ 2147483647 h 906"/>
                  <a:gd name="T22" fmla="*/ 2147483647 w 831"/>
                  <a:gd name="T23" fmla="*/ 2147483647 h 906"/>
                  <a:gd name="T24" fmla="*/ 2147483647 w 831"/>
                  <a:gd name="T25" fmla="*/ 2147483647 h 906"/>
                  <a:gd name="T26" fmla="*/ 2147483647 w 831"/>
                  <a:gd name="T27" fmla="*/ 2147483647 h 906"/>
                  <a:gd name="T28" fmla="*/ 2147483647 w 831"/>
                  <a:gd name="T29" fmla="*/ 2147483647 h 906"/>
                  <a:gd name="T30" fmla="*/ 2147483647 w 831"/>
                  <a:gd name="T31" fmla="*/ 2147483647 h 906"/>
                  <a:gd name="T32" fmla="*/ 2147483647 w 831"/>
                  <a:gd name="T33" fmla="*/ 2147483647 h 906"/>
                  <a:gd name="T34" fmla="*/ 2147483647 w 831"/>
                  <a:gd name="T35" fmla="*/ 2147483647 h 906"/>
                  <a:gd name="T36" fmla="*/ 2147483647 w 831"/>
                  <a:gd name="T37" fmla="*/ 2147483647 h 906"/>
                  <a:gd name="T38" fmla="*/ 2147483647 w 831"/>
                  <a:gd name="T39" fmla="*/ 2147483647 h 906"/>
                  <a:gd name="T40" fmla="*/ 2147483647 w 831"/>
                  <a:gd name="T41" fmla="*/ 2147483647 h 906"/>
                  <a:gd name="T42" fmla="*/ 2147483647 w 831"/>
                  <a:gd name="T43" fmla="*/ 2147483647 h 906"/>
                  <a:gd name="T44" fmla="*/ 2147483647 w 831"/>
                  <a:gd name="T45" fmla="*/ 2147483647 h 906"/>
                  <a:gd name="T46" fmla="*/ 2147483647 w 831"/>
                  <a:gd name="T47" fmla="*/ 0 h 906"/>
                  <a:gd name="T48" fmla="*/ 2147483647 w 831"/>
                  <a:gd name="T49" fmla="*/ 0 h 906"/>
                  <a:gd name="T50" fmla="*/ 2147483647 w 831"/>
                  <a:gd name="T51" fmla="*/ 2147483647 h 906"/>
                  <a:gd name="T52" fmla="*/ 2147483647 w 831"/>
                  <a:gd name="T53" fmla="*/ 2147483647 h 906"/>
                  <a:gd name="T54" fmla="*/ 2147483647 w 831"/>
                  <a:gd name="T55" fmla="*/ 2147483647 h 906"/>
                  <a:gd name="T56" fmla="*/ 2147483647 w 831"/>
                  <a:gd name="T57" fmla="*/ 2147483647 h 906"/>
                  <a:gd name="T58" fmla="*/ 2147483647 w 831"/>
                  <a:gd name="T59" fmla="*/ 2147483647 h 906"/>
                  <a:gd name="T60" fmla="*/ 2147483647 w 831"/>
                  <a:gd name="T61" fmla="*/ 2147483647 h 906"/>
                  <a:gd name="T62" fmla="*/ 2147483647 w 831"/>
                  <a:gd name="T63" fmla="*/ 2147483647 h 906"/>
                  <a:gd name="T64" fmla="*/ 2147483647 w 831"/>
                  <a:gd name="T65" fmla="*/ 2147483647 h 906"/>
                  <a:gd name="T66" fmla="*/ 2147483647 w 831"/>
                  <a:gd name="T67" fmla="*/ 2147483647 h 906"/>
                  <a:gd name="T68" fmla="*/ 2147483647 w 831"/>
                  <a:gd name="T69" fmla="*/ 2147483647 h 9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31"/>
                  <a:gd name="T106" fmla="*/ 0 h 906"/>
                  <a:gd name="T107" fmla="*/ 831 w 831"/>
                  <a:gd name="T108" fmla="*/ 906 h 90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31" h="906">
                    <a:moveTo>
                      <a:pt x="259" y="23"/>
                    </a:moveTo>
                    <a:lnTo>
                      <a:pt x="328" y="29"/>
                    </a:lnTo>
                    <a:lnTo>
                      <a:pt x="392" y="54"/>
                    </a:lnTo>
                    <a:lnTo>
                      <a:pt x="445" y="98"/>
                    </a:lnTo>
                    <a:lnTo>
                      <a:pt x="491" y="151"/>
                    </a:lnTo>
                    <a:lnTo>
                      <a:pt x="515" y="209"/>
                    </a:lnTo>
                    <a:lnTo>
                      <a:pt x="526" y="272"/>
                    </a:lnTo>
                    <a:lnTo>
                      <a:pt x="515" y="343"/>
                    </a:lnTo>
                    <a:lnTo>
                      <a:pt x="491" y="403"/>
                    </a:lnTo>
                    <a:lnTo>
                      <a:pt x="445" y="457"/>
                    </a:lnTo>
                    <a:lnTo>
                      <a:pt x="392" y="499"/>
                    </a:lnTo>
                    <a:lnTo>
                      <a:pt x="328" y="524"/>
                    </a:lnTo>
                    <a:lnTo>
                      <a:pt x="259" y="529"/>
                    </a:lnTo>
                    <a:lnTo>
                      <a:pt x="190" y="524"/>
                    </a:lnTo>
                    <a:lnTo>
                      <a:pt x="131" y="499"/>
                    </a:lnTo>
                    <a:lnTo>
                      <a:pt x="73" y="457"/>
                    </a:lnTo>
                    <a:lnTo>
                      <a:pt x="33" y="403"/>
                    </a:lnTo>
                    <a:lnTo>
                      <a:pt x="4" y="343"/>
                    </a:lnTo>
                    <a:lnTo>
                      <a:pt x="0" y="272"/>
                    </a:lnTo>
                    <a:lnTo>
                      <a:pt x="4" y="209"/>
                    </a:lnTo>
                    <a:lnTo>
                      <a:pt x="33" y="151"/>
                    </a:lnTo>
                    <a:lnTo>
                      <a:pt x="73" y="98"/>
                    </a:lnTo>
                    <a:lnTo>
                      <a:pt x="131" y="54"/>
                    </a:lnTo>
                    <a:lnTo>
                      <a:pt x="190" y="29"/>
                    </a:lnTo>
                    <a:lnTo>
                      <a:pt x="259" y="23"/>
                    </a:lnTo>
                    <a:close/>
                    <a:moveTo>
                      <a:pt x="127" y="280"/>
                    </a:moveTo>
                    <a:lnTo>
                      <a:pt x="136" y="347"/>
                    </a:lnTo>
                    <a:lnTo>
                      <a:pt x="165" y="407"/>
                    </a:lnTo>
                    <a:lnTo>
                      <a:pt x="209" y="445"/>
                    </a:lnTo>
                    <a:lnTo>
                      <a:pt x="265" y="460"/>
                    </a:lnTo>
                    <a:lnTo>
                      <a:pt x="313" y="445"/>
                    </a:lnTo>
                    <a:lnTo>
                      <a:pt x="359" y="407"/>
                    </a:lnTo>
                    <a:lnTo>
                      <a:pt x="388" y="347"/>
                    </a:lnTo>
                    <a:lnTo>
                      <a:pt x="395" y="272"/>
                    </a:lnTo>
                    <a:lnTo>
                      <a:pt x="388" y="205"/>
                    </a:lnTo>
                    <a:lnTo>
                      <a:pt x="359" y="146"/>
                    </a:lnTo>
                    <a:lnTo>
                      <a:pt x="313" y="107"/>
                    </a:lnTo>
                    <a:lnTo>
                      <a:pt x="259" y="92"/>
                    </a:lnTo>
                    <a:lnTo>
                      <a:pt x="209" y="107"/>
                    </a:lnTo>
                    <a:lnTo>
                      <a:pt x="165" y="146"/>
                    </a:lnTo>
                    <a:lnTo>
                      <a:pt x="136" y="205"/>
                    </a:lnTo>
                    <a:lnTo>
                      <a:pt x="127" y="280"/>
                    </a:lnTo>
                    <a:close/>
                    <a:moveTo>
                      <a:pt x="649" y="69"/>
                    </a:moveTo>
                    <a:lnTo>
                      <a:pt x="645" y="50"/>
                    </a:lnTo>
                    <a:lnTo>
                      <a:pt x="632" y="32"/>
                    </a:lnTo>
                    <a:lnTo>
                      <a:pt x="618" y="19"/>
                    </a:lnTo>
                    <a:lnTo>
                      <a:pt x="609" y="9"/>
                    </a:lnTo>
                    <a:lnTo>
                      <a:pt x="599" y="0"/>
                    </a:lnTo>
                    <a:lnTo>
                      <a:pt x="595" y="0"/>
                    </a:lnTo>
                    <a:lnTo>
                      <a:pt x="827" y="0"/>
                    </a:lnTo>
                    <a:lnTo>
                      <a:pt x="822" y="6"/>
                    </a:lnTo>
                    <a:lnTo>
                      <a:pt x="810" y="9"/>
                    </a:lnTo>
                    <a:lnTo>
                      <a:pt x="801" y="19"/>
                    </a:lnTo>
                    <a:lnTo>
                      <a:pt x="785" y="32"/>
                    </a:lnTo>
                    <a:lnTo>
                      <a:pt x="776" y="50"/>
                    </a:lnTo>
                    <a:lnTo>
                      <a:pt x="776" y="69"/>
                    </a:lnTo>
                    <a:lnTo>
                      <a:pt x="776" y="836"/>
                    </a:lnTo>
                    <a:lnTo>
                      <a:pt x="776" y="856"/>
                    </a:lnTo>
                    <a:lnTo>
                      <a:pt x="785" y="873"/>
                    </a:lnTo>
                    <a:lnTo>
                      <a:pt x="801" y="886"/>
                    </a:lnTo>
                    <a:lnTo>
                      <a:pt x="814" y="896"/>
                    </a:lnTo>
                    <a:lnTo>
                      <a:pt x="827" y="900"/>
                    </a:lnTo>
                    <a:lnTo>
                      <a:pt x="831" y="906"/>
                    </a:lnTo>
                    <a:lnTo>
                      <a:pt x="595" y="906"/>
                    </a:lnTo>
                    <a:lnTo>
                      <a:pt x="599" y="900"/>
                    </a:lnTo>
                    <a:lnTo>
                      <a:pt x="609" y="896"/>
                    </a:lnTo>
                    <a:lnTo>
                      <a:pt x="618" y="886"/>
                    </a:lnTo>
                    <a:lnTo>
                      <a:pt x="632" y="873"/>
                    </a:lnTo>
                    <a:lnTo>
                      <a:pt x="645" y="856"/>
                    </a:lnTo>
                    <a:lnTo>
                      <a:pt x="649" y="836"/>
                    </a:lnTo>
                    <a:lnTo>
                      <a:pt x="649" y="69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1" name="Freeform 85"/>
              <p:cNvSpPr>
                <a:spLocks noChangeAspect="1" noEditPoints="1"/>
              </p:cNvSpPr>
              <p:nvPr/>
            </p:nvSpPr>
            <p:spPr bwMode="auto">
              <a:xfrm>
                <a:off x="4325938" y="3427413"/>
                <a:ext cx="674687" cy="719138"/>
              </a:xfrm>
              <a:custGeom>
                <a:avLst/>
                <a:gdLst>
                  <a:gd name="T0" fmla="*/ 2147483647 w 851"/>
                  <a:gd name="T1" fmla="*/ 2147483647 h 906"/>
                  <a:gd name="T2" fmla="*/ 2147483647 w 851"/>
                  <a:gd name="T3" fmla="*/ 2147483647 h 906"/>
                  <a:gd name="T4" fmla="*/ 2147483647 w 851"/>
                  <a:gd name="T5" fmla="*/ 2147483647 h 906"/>
                  <a:gd name="T6" fmla="*/ 0 w 851"/>
                  <a:gd name="T7" fmla="*/ 2147483647 h 906"/>
                  <a:gd name="T8" fmla="*/ 2147483647 w 851"/>
                  <a:gd name="T9" fmla="*/ 2147483647 h 906"/>
                  <a:gd name="T10" fmla="*/ 2147483647 w 851"/>
                  <a:gd name="T11" fmla="*/ 2147483647 h 906"/>
                  <a:gd name="T12" fmla="*/ 2147483647 w 851"/>
                  <a:gd name="T13" fmla="*/ 2147483647 h 906"/>
                  <a:gd name="T14" fmla="*/ 2147483647 w 851"/>
                  <a:gd name="T15" fmla="*/ 2147483647 h 906"/>
                  <a:gd name="T16" fmla="*/ 2147483647 w 851"/>
                  <a:gd name="T17" fmla="*/ 2147483647 h 906"/>
                  <a:gd name="T18" fmla="*/ 2147483647 w 851"/>
                  <a:gd name="T19" fmla="*/ 2147483647 h 906"/>
                  <a:gd name="T20" fmla="*/ 2147483647 w 851"/>
                  <a:gd name="T21" fmla="*/ 2147483647 h 906"/>
                  <a:gd name="T22" fmla="*/ 2147483647 w 851"/>
                  <a:gd name="T23" fmla="*/ 2147483647 h 906"/>
                  <a:gd name="T24" fmla="*/ 2147483647 w 851"/>
                  <a:gd name="T25" fmla="*/ 2147483647 h 906"/>
                  <a:gd name="T26" fmla="*/ 2147483647 w 851"/>
                  <a:gd name="T27" fmla="*/ 2147483647 h 906"/>
                  <a:gd name="T28" fmla="*/ 2147483647 w 851"/>
                  <a:gd name="T29" fmla="*/ 2147483647 h 906"/>
                  <a:gd name="T30" fmla="*/ 2147483647 w 851"/>
                  <a:gd name="T31" fmla="*/ 2147483647 h 906"/>
                  <a:gd name="T32" fmla="*/ 2147483647 w 851"/>
                  <a:gd name="T33" fmla="*/ 2147483647 h 906"/>
                  <a:gd name="T34" fmla="*/ 2147483647 w 851"/>
                  <a:gd name="T35" fmla="*/ 2147483647 h 906"/>
                  <a:gd name="T36" fmla="*/ 2147483647 w 851"/>
                  <a:gd name="T37" fmla="*/ 2147483647 h 906"/>
                  <a:gd name="T38" fmla="*/ 2147483647 w 851"/>
                  <a:gd name="T39" fmla="*/ 2147483647 h 906"/>
                  <a:gd name="T40" fmla="*/ 2147483647 w 851"/>
                  <a:gd name="T41" fmla="*/ 2147483647 h 906"/>
                  <a:gd name="T42" fmla="*/ 2147483647 w 851"/>
                  <a:gd name="T43" fmla="*/ 2147483647 h 906"/>
                  <a:gd name="T44" fmla="*/ 2147483647 w 851"/>
                  <a:gd name="T45" fmla="*/ 2147483647 h 906"/>
                  <a:gd name="T46" fmla="*/ 2147483647 w 851"/>
                  <a:gd name="T47" fmla="*/ 2147483647 h 906"/>
                  <a:gd name="T48" fmla="*/ 2147483647 w 851"/>
                  <a:gd name="T49" fmla="*/ 2147483647 h 906"/>
                  <a:gd name="T50" fmla="*/ 2147483647 w 851"/>
                  <a:gd name="T51" fmla="*/ 2147483647 h 906"/>
                  <a:gd name="T52" fmla="*/ 2147483647 w 851"/>
                  <a:gd name="T53" fmla="*/ 2147483647 h 906"/>
                  <a:gd name="T54" fmla="*/ 2147483647 w 851"/>
                  <a:gd name="T55" fmla="*/ 2147483647 h 906"/>
                  <a:gd name="T56" fmla="*/ 2147483647 w 851"/>
                  <a:gd name="T57" fmla="*/ 2147483647 h 906"/>
                  <a:gd name="T58" fmla="*/ 2147483647 w 851"/>
                  <a:gd name="T59" fmla="*/ 0 h 906"/>
                  <a:gd name="T60" fmla="*/ 2147483647 w 851"/>
                  <a:gd name="T61" fmla="*/ 0 h 906"/>
                  <a:gd name="T62" fmla="*/ 2147483647 w 851"/>
                  <a:gd name="T63" fmla="*/ 2147483647 h 906"/>
                  <a:gd name="T64" fmla="*/ 2147483647 w 851"/>
                  <a:gd name="T65" fmla="*/ 2147483647 h 906"/>
                  <a:gd name="T66" fmla="*/ 2147483647 w 851"/>
                  <a:gd name="T67" fmla="*/ 2147483647 h 906"/>
                  <a:gd name="T68" fmla="*/ 2147483647 w 851"/>
                  <a:gd name="T69" fmla="*/ 2147483647 h 906"/>
                  <a:gd name="T70" fmla="*/ 2147483647 w 851"/>
                  <a:gd name="T71" fmla="*/ 2147483647 h 906"/>
                  <a:gd name="T72" fmla="*/ 2147483647 w 851"/>
                  <a:gd name="T73" fmla="*/ 2147483647 h 906"/>
                  <a:gd name="T74" fmla="*/ 2147483647 w 851"/>
                  <a:gd name="T75" fmla="*/ 2147483647 h 906"/>
                  <a:gd name="T76" fmla="*/ 2147483647 w 851"/>
                  <a:gd name="T77" fmla="*/ 2147483647 h 906"/>
                  <a:gd name="T78" fmla="*/ 2147483647 w 851"/>
                  <a:gd name="T79" fmla="*/ 2147483647 h 906"/>
                  <a:gd name="T80" fmla="*/ 2147483647 w 851"/>
                  <a:gd name="T81" fmla="*/ 2147483647 h 906"/>
                  <a:gd name="T82" fmla="*/ 2147483647 w 851"/>
                  <a:gd name="T83" fmla="*/ 2147483647 h 906"/>
                  <a:gd name="T84" fmla="*/ 2147483647 w 851"/>
                  <a:gd name="T85" fmla="*/ 2147483647 h 906"/>
                  <a:gd name="T86" fmla="*/ 2147483647 w 851"/>
                  <a:gd name="T87" fmla="*/ 2147483647 h 906"/>
                  <a:gd name="T88" fmla="*/ 2147483647 w 851"/>
                  <a:gd name="T89" fmla="*/ 2147483647 h 906"/>
                  <a:gd name="T90" fmla="*/ 2147483647 w 851"/>
                  <a:gd name="T91" fmla="*/ 2147483647 h 906"/>
                  <a:gd name="T92" fmla="*/ 2147483647 w 851"/>
                  <a:gd name="T93" fmla="*/ 2147483647 h 906"/>
                  <a:gd name="T94" fmla="*/ 2147483647 w 851"/>
                  <a:gd name="T95" fmla="*/ 2147483647 h 906"/>
                  <a:gd name="T96" fmla="*/ 2147483647 w 851"/>
                  <a:gd name="T97" fmla="*/ 2147483647 h 906"/>
                  <a:gd name="T98" fmla="*/ 2147483647 w 851"/>
                  <a:gd name="T99" fmla="*/ 2147483647 h 906"/>
                  <a:gd name="T100" fmla="*/ 2147483647 w 851"/>
                  <a:gd name="T101" fmla="*/ 2147483647 h 906"/>
                  <a:gd name="T102" fmla="*/ 2147483647 w 851"/>
                  <a:gd name="T103" fmla="*/ 2147483647 h 90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51"/>
                  <a:gd name="T157" fmla="*/ 0 h 906"/>
                  <a:gd name="T158" fmla="*/ 851 w 851"/>
                  <a:gd name="T159" fmla="*/ 906 h 90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51" h="906">
                    <a:moveTo>
                      <a:pt x="490" y="422"/>
                    </a:moveTo>
                    <a:lnTo>
                      <a:pt x="784" y="422"/>
                    </a:lnTo>
                    <a:lnTo>
                      <a:pt x="810" y="416"/>
                    </a:lnTo>
                    <a:lnTo>
                      <a:pt x="830" y="407"/>
                    </a:lnTo>
                    <a:lnTo>
                      <a:pt x="837" y="403"/>
                    </a:lnTo>
                    <a:lnTo>
                      <a:pt x="851" y="397"/>
                    </a:lnTo>
                    <a:lnTo>
                      <a:pt x="851" y="489"/>
                    </a:lnTo>
                    <a:lnTo>
                      <a:pt x="0" y="489"/>
                    </a:lnTo>
                    <a:lnTo>
                      <a:pt x="0" y="397"/>
                    </a:lnTo>
                    <a:lnTo>
                      <a:pt x="6" y="397"/>
                    </a:lnTo>
                    <a:lnTo>
                      <a:pt x="10" y="403"/>
                    </a:lnTo>
                    <a:lnTo>
                      <a:pt x="20" y="407"/>
                    </a:lnTo>
                    <a:lnTo>
                      <a:pt x="41" y="416"/>
                    </a:lnTo>
                    <a:lnTo>
                      <a:pt x="64" y="422"/>
                    </a:lnTo>
                    <a:lnTo>
                      <a:pt x="359" y="422"/>
                    </a:lnTo>
                    <a:lnTo>
                      <a:pt x="359" y="362"/>
                    </a:lnTo>
                    <a:lnTo>
                      <a:pt x="359" y="347"/>
                    </a:lnTo>
                    <a:lnTo>
                      <a:pt x="354" y="338"/>
                    </a:lnTo>
                    <a:lnTo>
                      <a:pt x="350" y="328"/>
                    </a:lnTo>
                    <a:lnTo>
                      <a:pt x="344" y="322"/>
                    </a:lnTo>
                    <a:lnTo>
                      <a:pt x="338" y="316"/>
                    </a:lnTo>
                    <a:lnTo>
                      <a:pt x="334" y="313"/>
                    </a:lnTo>
                    <a:lnTo>
                      <a:pt x="515" y="313"/>
                    </a:lnTo>
                    <a:lnTo>
                      <a:pt x="511" y="316"/>
                    </a:lnTo>
                    <a:lnTo>
                      <a:pt x="511" y="322"/>
                    </a:lnTo>
                    <a:lnTo>
                      <a:pt x="501" y="328"/>
                    </a:lnTo>
                    <a:lnTo>
                      <a:pt x="498" y="338"/>
                    </a:lnTo>
                    <a:lnTo>
                      <a:pt x="490" y="347"/>
                    </a:lnTo>
                    <a:lnTo>
                      <a:pt x="490" y="362"/>
                    </a:lnTo>
                    <a:lnTo>
                      <a:pt x="490" y="422"/>
                    </a:lnTo>
                    <a:close/>
                    <a:moveTo>
                      <a:pt x="490" y="69"/>
                    </a:moveTo>
                    <a:lnTo>
                      <a:pt x="507" y="132"/>
                    </a:lnTo>
                    <a:lnTo>
                      <a:pt x="540" y="186"/>
                    </a:lnTo>
                    <a:lnTo>
                      <a:pt x="603" y="230"/>
                    </a:lnTo>
                    <a:lnTo>
                      <a:pt x="713" y="280"/>
                    </a:lnTo>
                    <a:lnTo>
                      <a:pt x="824" y="293"/>
                    </a:lnTo>
                    <a:lnTo>
                      <a:pt x="766" y="353"/>
                    </a:lnTo>
                    <a:lnTo>
                      <a:pt x="674" y="343"/>
                    </a:lnTo>
                    <a:lnTo>
                      <a:pt x="567" y="307"/>
                    </a:lnTo>
                    <a:lnTo>
                      <a:pt x="501" y="280"/>
                    </a:lnTo>
                    <a:lnTo>
                      <a:pt x="451" y="240"/>
                    </a:lnTo>
                    <a:lnTo>
                      <a:pt x="421" y="196"/>
                    </a:lnTo>
                    <a:lnTo>
                      <a:pt x="398" y="240"/>
                    </a:lnTo>
                    <a:lnTo>
                      <a:pt x="350" y="280"/>
                    </a:lnTo>
                    <a:lnTo>
                      <a:pt x="284" y="307"/>
                    </a:lnTo>
                    <a:lnTo>
                      <a:pt x="177" y="343"/>
                    </a:lnTo>
                    <a:lnTo>
                      <a:pt x="85" y="353"/>
                    </a:lnTo>
                    <a:lnTo>
                      <a:pt x="25" y="293"/>
                    </a:lnTo>
                    <a:lnTo>
                      <a:pt x="137" y="280"/>
                    </a:lnTo>
                    <a:lnTo>
                      <a:pt x="244" y="230"/>
                    </a:lnTo>
                    <a:lnTo>
                      <a:pt x="307" y="186"/>
                    </a:lnTo>
                    <a:lnTo>
                      <a:pt x="344" y="132"/>
                    </a:lnTo>
                    <a:lnTo>
                      <a:pt x="359" y="69"/>
                    </a:lnTo>
                    <a:lnTo>
                      <a:pt x="359" y="63"/>
                    </a:lnTo>
                    <a:lnTo>
                      <a:pt x="354" y="46"/>
                    </a:lnTo>
                    <a:lnTo>
                      <a:pt x="350" y="29"/>
                    </a:lnTo>
                    <a:lnTo>
                      <a:pt x="334" y="15"/>
                    </a:lnTo>
                    <a:lnTo>
                      <a:pt x="321" y="6"/>
                    </a:lnTo>
                    <a:lnTo>
                      <a:pt x="307" y="0"/>
                    </a:lnTo>
                    <a:lnTo>
                      <a:pt x="304" y="0"/>
                    </a:lnTo>
                    <a:lnTo>
                      <a:pt x="544" y="0"/>
                    </a:lnTo>
                    <a:lnTo>
                      <a:pt x="540" y="0"/>
                    </a:lnTo>
                    <a:lnTo>
                      <a:pt x="530" y="6"/>
                    </a:lnTo>
                    <a:lnTo>
                      <a:pt x="515" y="15"/>
                    </a:lnTo>
                    <a:lnTo>
                      <a:pt x="501" y="29"/>
                    </a:lnTo>
                    <a:lnTo>
                      <a:pt x="498" y="46"/>
                    </a:lnTo>
                    <a:lnTo>
                      <a:pt x="490" y="63"/>
                    </a:lnTo>
                    <a:lnTo>
                      <a:pt x="490" y="69"/>
                    </a:lnTo>
                    <a:close/>
                    <a:moveTo>
                      <a:pt x="227" y="906"/>
                    </a:moveTo>
                    <a:lnTo>
                      <a:pt x="208" y="906"/>
                    </a:lnTo>
                    <a:lnTo>
                      <a:pt x="187" y="900"/>
                    </a:lnTo>
                    <a:lnTo>
                      <a:pt x="167" y="890"/>
                    </a:lnTo>
                    <a:lnTo>
                      <a:pt x="154" y="883"/>
                    </a:lnTo>
                    <a:lnTo>
                      <a:pt x="144" y="867"/>
                    </a:lnTo>
                    <a:lnTo>
                      <a:pt x="137" y="852"/>
                    </a:lnTo>
                    <a:lnTo>
                      <a:pt x="131" y="833"/>
                    </a:lnTo>
                    <a:lnTo>
                      <a:pt x="127" y="813"/>
                    </a:lnTo>
                    <a:lnTo>
                      <a:pt x="127" y="765"/>
                    </a:lnTo>
                    <a:lnTo>
                      <a:pt x="127" y="742"/>
                    </a:lnTo>
                    <a:lnTo>
                      <a:pt x="117" y="729"/>
                    </a:lnTo>
                    <a:lnTo>
                      <a:pt x="104" y="714"/>
                    </a:lnTo>
                    <a:lnTo>
                      <a:pt x="91" y="706"/>
                    </a:lnTo>
                    <a:lnTo>
                      <a:pt x="77" y="700"/>
                    </a:lnTo>
                    <a:lnTo>
                      <a:pt x="77" y="696"/>
                    </a:lnTo>
                    <a:lnTo>
                      <a:pt x="620" y="696"/>
                    </a:lnTo>
                    <a:lnTo>
                      <a:pt x="620" y="622"/>
                    </a:lnTo>
                    <a:lnTo>
                      <a:pt x="173" y="622"/>
                    </a:lnTo>
                    <a:lnTo>
                      <a:pt x="154" y="625"/>
                    </a:lnTo>
                    <a:lnTo>
                      <a:pt x="131" y="633"/>
                    </a:lnTo>
                    <a:lnTo>
                      <a:pt x="123" y="637"/>
                    </a:lnTo>
                    <a:lnTo>
                      <a:pt x="117" y="637"/>
                    </a:lnTo>
                    <a:lnTo>
                      <a:pt x="117" y="552"/>
                    </a:lnTo>
                    <a:lnTo>
                      <a:pt x="745" y="552"/>
                    </a:lnTo>
                    <a:lnTo>
                      <a:pt x="745" y="765"/>
                    </a:lnTo>
                    <a:lnTo>
                      <a:pt x="254" y="765"/>
                    </a:lnTo>
                    <a:lnTo>
                      <a:pt x="254" y="836"/>
                    </a:lnTo>
                    <a:lnTo>
                      <a:pt x="707" y="836"/>
                    </a:lnTo>
                    <a:lnTo>
                      <a:pt x="720" y="836"/>
                    </a:lnTo>
                    <a:lnTo>
                      <a:pt x="737" y="833"/>
                    </a:lnTo>
                    <a:lnTo>
                      <a:pt x="745" y="827"/>
                    </a:lnTo>
                    <a:lnTo>
                      <a:pt x="751" y="819"/>
                    </a:lnTo>
                    <a:lnTo>
                      <a:pt x="757" y="819"/>
                    </a:lnTo>
                    <a:lnTo>
                      <a:pt x="760" y="813"/>
                    </a:lnTo>
                    <a:lnTo>
                      <a:pt x="760" y="906"/>
                    </a:lnTo>
                    <a:lnTo>
                      <a:pt x="227" y="906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2" name="Freeform 115"/>
              <p:cNvSpPr>
                <a:spLocks noChangeAspect="1" noEditPoints="1"/>
              </p:cNvSpPr>
              <p:nvPr/>
            </p:nvSpPr>
            <p:spPr bwMode="auto">
              <a:xfrm>
                <a:off x="2760663" y="3427413"/>
                <a:ext cx="708025" cy="719138"/>
              </a:xfrm>
              <a:custGeom>
                <a:avLst/>
                <a:gdLst>
                  <a:gd name="T0" fmla="*/ 2147483647 w 891"/>
                  <a:gd name="T1" fmla="*/ 2147483647 h 906"/>
                  <a:gd name="T2" fmla="*/ 2147483647 w 891"/>
                  <a:gd name="T3" fmla="*/ 2147483647 h 906"/>
                  <a:gd name="T4" fmla="*/ 2147483647 w 891"/>
                  <a:gd name="T5" fmla="*/ 2147483647 h 906"/>
                  <a:gd name="T6" fmla="*/ 2147483647 w 891"/>
                  <a:gd name="T7" fmla="*/ 0 h 906"/>
                  <a:gd name="T8" fmla="*/ 2147483647 w 891"/>
                  <a:gd name="T9" fmla="*/ 0 h 906"/>
                  <a:gd name="T10" fmla="*/ 2147483647 w 891"/>
                  <a:gd name="T11" fmla="*/ 2147483647 h 906"/>
                  <a:gd name="T12" fmla="*/ 2147483647 w 891"/>
                  <a:gd name="T13" fmla="*/ 2147483647 h 906"/>
                  <a:gd name="T14" fmla="*/ 2147483647 w 891"/>
                  <a:gd name="T15" fmla="*/ 2147483647 h 906"/>
                  <a:gd name="T16" fmla="*/ 2147483647 w 891"/>
                  <a:gd name="T17" fmla="*/ 2147483647 h 906"/>
                  <a:gd name="T18" fmla="*/ 2147483647 w 891"/>
                  <a:gd name="T19" fmla="*/ 2147483647 h 906"/>
                  <a:gd name="T20" fmla="*/ 2147483647 w 891"/>
                  <a:gd name="T21" fmla="*/ 2147483647 h 906"/>
                  <a:gd name="T22" fmla="*/ 2147483647 w 891"/>
                  <a:gd name="T23" fmla="*/ 2147483647 h 906"/>
                  <a:gd name="T24" fmla="*/ 2147483647 w 891"/>
                  <a:gd name="T25" fmla="*/ 2147483647 h 906"/>
                  <a:gd name="T26" fmla="*/ 2147483647 w 891"/>
                  <a:gd name="T27" fmla="*/ 2147483647 h 906"/>
                  <a:gd name="T28" fmla="*/ 2147483647 w 891"/>
                  <a:gd name="T29" fmla="*/ 2147483647 h 906"/>
                  <a:gd name="T30" fmla="*/ 2147483647 w 891"/>
                  <a:gd name="T31" fmla="*/ 2147483647 h 906"/>
                  <a:gd name="T32" fmla="*/ 2147483647 w 891"/>
                  <a:gd name="T33" fmla="*/ 2147483647 h 906"/>
                  <a:gd name="T34" fmla="*/ 2147483647 w 891"/>
                  <a:gd name="T35" fmla="*/ 2147483647 h 906"/>
                  <a:gd name="T36" fmla="*/ 2147483647 w 891"/>
                  <a:gd name="T37" fmla="*/ 2147483647 h 906"/>
                  <a:gd name="T38" fmla="*/ 2147483647 w 891"/>
                  <a:gd name="T39" fmla="*/ 2147483647 h 906"/>
                  <a:gd name="T40" fmla="*/ 2147483647 w 891"/>
                  <a:gd name="T41" fmla="*/ 2147483647 h 906"/>
                  <a:gd name="T42" fmla="*/ 2147483647 w 891"/>
                  <a:gd name="T43" fmla="*/ 2147483647 h 906"/>
                  <a:gd name="T44" fmla="*/ 2147483647 w 891"/>
                  <a:gd name="T45" fmla="*/ 2147483647 h 906"/>
                  <a:gd name="T46" fmla="*/ 0 w 891"/>
                  <a:gd name="T47" fmla="*/ 2147483647 h 906"/>
                  <a:gd name="T48" fmla="*/ 2147483647 w 891"/>
                  <a:gd name="T49" fmla="*/ 2147483647 h 906"/>
                  <a:gd name="T50" fmla="*/ 2147483647 w 891"/>
                  <a:gd name="T51" fmla="*/ 2147483647 h 906"/>
                  <a:gd name="T52" fmla="*/ 2147483647 w 891"/>
                  <a:gd name="T53" fmla="*/ 2147483647 h 906"/>
                  <a:gd name="T54" fmla="*/ 2147483647 w 891"/>
                  <a:gd name="T55" fmla="*/ 2147483647 h 906"/>
                  <a:gd name="T56" fmla="*/ 2147483647 w 891"/>
                  <a:gd name="T57" fmla="*/ 2147483647 h 906"/>
                  <a:gd name="T58" fmla="*/ 2147483647 w 891"/>
                  <a:gd name="T59" fmla="*/ 2147483647 h 906"/>
                  <a:gd name="T60" fmla="*/ 2147483647 w 891"/>
                  <a:gd name="T61" fmla="*/ 2147483647 h 906"/>
                  <a:gd name="T62" fmla="*/ 2147483647 w 891"/>
                  <a:gd name="T63" fmla="*/ 2147483647 h 906"/>
                  <a:gd name="T64" fmla="*/ 2147483647 w 891"/>
                  <a:gd name="T65" fmla="*/ 2147483647 h 906"/>
                  <a:gd name="T66" fmla="*/ 2147483647 w 891"/>
                  <a:gd name="T67" fmla="*/ 2147483647 h 906"/>
                  <a:gd name="T68" fmla="*/ 2147483647 w 891"/>
                  <a:gd name="T69" fmla="*/ 2147483647 h 906"/>
                  <a:gd name="T70" fmla="*/ 2147483647 w 891"/>
                  <a:gd name="T71" fmla="*/ 2147483647 h 906"/>
                  <a:gd name="T72" fmla="*/ 2147483647 w 891"/>
                  <a:gd name="T73" fmla="*/ 2147483647 h 906"/>
                  <a:gd name="T74" fmla="*/ 2147483647 w 891"/>
                  <a:gd name="T75" fmla="*/ 2147483647 h 906"/>
                  <a:gd name="T76" fmla="*/ 2147483647 w 891"/>
                  <a:gd name="T77" fmla="*/ 2147483647 h 906"/>
                  <a:gd name="T78" fmla="*/ 2147483647 w 891"/>
                  <a:gd name="T79" fmla="*/ 2147483647 h 906"/>
                  <a:gd name="T80" fmla="*/ 2147483647 w 891"/>
                  <a:gd name="T81" fmla="*/ 2147483647 h 906"/>
                  <a:gd name="T82" fmla="*/ 2147483647 w 891"/>
                  <a:gd name="T83" fmla="*/ 2147483647 h 906"/>
                  <a:gd name="T84" fmla="*/ 2147483647 w 891"/>
                  <a:gd name="T85" fmla="*/ 2147483647 h 906"/>
                  <a:gd name="T86" fmla="*/ 2147483647 w 891"/>
                  <a:gd name="T87" fmla="*/ 2147483647 h 906"/>
                  <a:gd name="T88" fmla="*/ 2147483647 w 891"/>
                  <a:gd name="T89" fmla="*/ 2147483647 h 906"/>
                  <a:gd name="T90" fmla="*/ 2147483647 w 891"/>
                  <a:gd name="T91" fmla="*/ 2147483647 h 906"/>
                  <a:gd name="T92" fmla="*/ 2147483647 w 891"/>
                  <a:gd name="T93" fmla="*/ 2147483647 h 906"/>
                  <a:gd name="T94" fmla="*/ 2147483647 w 891"/>
                  <a:gd name="T95" fmla="*/ 2147483647 h 906"/>
                  <a:gd name="T96" fmla="*/ 2147483647 w 891"/>
                  <a:gd name="T97" fmla="*/ 2147483647 h 90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91"/>
                  <a:gd name="T148" fmla="*/ 0 h 906"/>
                  <a:gd name="T149" fmla="*/ 891 w 891"/>
                  <a:gd name="T150" fmla="*/ 906 h 90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91" h="906">
                    <a:moveTo>
                      <a:pt x="612" y="574"/>
                    </a:moveTo>
                    <a:lnTo>
                      <a:pt x="612" y="69"/>
                    </a:lnTo>
                    <a:lnTo>
                      <a:pt x="612" y="50"/>
                    </a:lnTo>
                    <a:lnTo>
                      <a:pt x="603" y="32"/>
                    </a:lnTo>
                    <a:lnTo>
                      <a:pt x="589" y="19"/>
                    </a:lnTo>
                    <a:lnTo>
                      <a:pt x="572" y="9"/>
                    </a:lnTo>
                    <a:lnTo>
                      <a:pt x="568" y="0"/>
                    </a:lnTo>
                    <a:lnTo>
                      <a:pt x="564" y="0"/>
                    </a:lnTo>
                    <a:lnTo>
                      <a:pt x="795" y="0"/>
                    </a:lnTo>
                    <a:lnTo>
                      <a:pt x="791" y="0"/>
                    </a:lnTo>
                    <a:lnTo>
                      <a:pt x="781" y="9"/>
                    </a:lnTo>
                    <a:lnTo>
                      <a:pt x="768" y="19"/>
                    </a:lnTo>
                    <a:lnTo>
                      <a:pt x="750" y="32"/>
                    </a:lnTo>
                    <a:lnTo>
                      <a:pt x="745" y="50"/>
                    </a:lnTo>
                    <a:lnTo>
                      <a:pt x="741" y="69"/>
                    </a:lnTo>
                    <a:lnTo>
                      <a:pt x="741" y="236"/>
                    </a:lnTo>
                    <a:lnTo>
                      <a:pt x="839" y="236"/>
                    </a:lnTo>
                    <a:lnTo>
                      <a:pt x="860" y="236"/>
                    </a:lnTo>
                    <a:lnTo>
                      <a:pt x="875" y="230"/>
                    </a:lnTo>
                    <a:lnTo>
                      <a:pt x="885" y="226"/>
                    </a:lnTo>
                    <a:lnTo>
                      <a:pt x="891" y="220"/>
                    </a:lnTo>
                    <a:lnTo>
                      <a:pt x="891" y="316"/>
                    </a:lnTo>
                    <a:lnTo>
                      <a:pt x="885" y="313"/>
                    </a:lnTo>
                    <a:lnTo>
                      <a:pt x="875" y="307"/>
                    </a:lnTo>
                    <a:lnTo>
                      <a:pt x="860" y="303"/>
                    </a:lnTo>
                    <a:lnTo>
                      <a:pt x="839" y="303"/>
                    </a:lnTo>
                    <a:lnTo>
                      <a:pt x="741" y="303"/>
                    </a:lnTo>
                    <a:lnTo>
                      <a:pt x="741" y="836"/>
                    </a:lnTo>
                    <a:lnTo>
                      <a:pt x="745" y="856"/>
                    </a:lnTo>
                    <a:lnTo>
                      <a:pt x="750" y="873"/>
                    </a:lnTo>
                    <a:lnTo>
                      <a:pt x="768" y="886"/>
                    </a:lnTo>
                    <a:lnTo>
                      <a:pt x="781" y="896"/>
                    </a:lnTo>
                    <a:lnTo>
                      <a:pt x="791" y="900"/>
                    </a:lnTo>
                    <a:lnTo>
                      <a:pt x="795" y="906"/>
                    </a:lnTo>
                    <a:lnTo>
                      <a:pt x="564" y="906"/>
                    </a:lnTo>
                    <a:lnTo>
                      <a:pt x="568" y="900"/>
                    </a:lnTo>
                    <a:lnTo>
                      <a:pt x="572" y="896"/>
                    </a:lnTo>
                    <a:lnTo>
                      <a:pt x="589" y="886"/>
                    </a:lnTo>
                    <a:lnTo>
                      <a:pt x="603" y="873"/>
                    </a:lnTo>
                    <a:lnTo>
                      <a:pt x="612" y="856"/>
                    </a:lnTo>
                    <a:lnTo>
                      <a:pt x="612" y="836"/>
                    </a:lnTo>
                    <a:lnTo>
                      <a:pt x="612" y="625"/>
                    </a:lnTo>
                    <a:lnTo>
                      <a:pt x="580" y="643"/>
                    </a:lnTo>
                    <a:lnTo>
                      <a:pt x="535" y="656"/>
                    </a:lnTo>
                    <a:lnTo>
                      <a:pt x="485" y="666"/>
                    </a:lnTo>
                    <a:lnTo>
                      <a:pt x="432" y="670"/>
                    </a:lnTo>
                    <a:lnTo>
                      <a:pt x="0" y="670"/>
                    </a:lnTo>
                    <a:lnTo>
                      <a:pt x="0" y="574"/>
                    </a:lnTo>
                    <a:lnTo>
                      <a:pt x="6" y="574"/>
                    </a:lnTo>
                    <a:lnTo>
                      <a:pt x="9" y="577"/>
                    </a:lnTo>
                    <a:lnTo>
                      <a:pt x="23" y="589"/>
                    </a:lnTo>
                    <a:lnTo>
                      <a:pt x="42" y="597"/>
                    </a:lnTo>
                    <a:lnTo>
                      <a:pt x="69" y="602"/>
                    </a:lnTo>
                    <a:lnTo>
                      <a:pt x="209" y="602"/>
                    </a:lnTo>
                    <a:lnTo>
                      <a:pt x="209" y="445"/>
                    </a:lnTo>
                    <a:lnTo>
                      <a:pt x="136" y="416"/>
                    </a:lnTo>
                    <a:lnTo>
                      <a:pt x="77" y="366"/>
                    </a:lnTo>
                    <a:lnTo>
                      <a:pt x="38" y="303"/>
                    </a:lnTo>
                    <a:lnTo>
                      <a:pt x="23" y="230"/>
                    </a:lnTo>
                    <a:lnTo>
                      <a:pt x="32" y="176"/>
                    </a:lnTo>
                    <a:lnTo>
                      <a:pt x="59" y="123"/>
                    </a:lnTo>
                    <a:lnTo>
                      <a:pt x="98" y="77"/>
                    </a:lnTo>
                    <a:lnTo>
                      <a:pt x="151" y="46"/>
                    </a:lnTo>
                    <a:lnTo>
                      <a:pt x="209" y="19"/>
                    </a:lnTo>
                    <a:lnTo>
                      <a:pt x="274" y="15"/>
                    </a:lnTo>
                    <a:lnTo>
                      <a:pt x="343" y="19"/>
                    </a:lnTo>
                    <a:lnTo>
                      <a:pt x="403" y="46"/>
                    </a:lnTo>
                    <a:lnTo>
                      <a:pt x="455" y="77"/>
                    </a:lnTo>
                    <a:lnTo>
                      <a:pt x="495" y="123"/>
                    </a:lnTo>
                    <a:lnTo>
                      <a:pt x="520" y="176"/>
                    </a:lnTo>
                    <a:lnTo>
                      <a:pt x="532" y="230"/>
                    </a:lnTo>
                    <a:lnTo>
                      <a:pt x="514" y="303"/>
                    </a:lnTo>
                    <a:lnTo>
                      <a:pt x="476" y="366"/>
                    </a:lnTo>
                    <a:lnTo>
                      <a:pt x="418" y="416"/>
                    </a:lnTo>
                    <a:lnTo>
                      <a:pt x="343" y="445"/>
                    </a:lnTo>
                    <a:lnTo>
                      <a:pt x="343" y="602"/>
                    </a:lnTo>
                    <a:lnTo>
                      <a:pt x="436" y="602"/>
                    </a:lnTo>
                    <a:lnTo>
                      <a:pt x="495" y="597"/>
                    </a:lnTo>
                    <a:lnTo>
                      <a:pt x="545" y="593"/>
                    </a:lnTo>
                    <a:lnTo>
                      <a:pt x="568" y="589"/>
                    </a:lnTo>
                    <a:lnTo>
                      <a:pt x="595" y="577"/>
                    </a:lnTo>
                    <a:lnTo>
                      <a:pt x="612" y="574"/>
                    </a:lnTo>
                    <a:close/>
                    <a:moveTo>
                      <a:pt x="274" y="77"/>
                    </a:moveTo>
                    <a:lnTo>
                      <a:pt x="230" y="86"/>
                    </a:lnTo>
                    <a:lnTo>
                      <a:pt x="190" y="123"/>
                    </a:lnTo>
                    <a:lnTo>
                      <a:pt x="159" y="171"/>
                    </a:lnTo>
                    <a:lnTo>
                      <a:pt x="151" y="230"/>
                    </a:lnTo>
                    <a:lnTo>
                      <a:pt x="159" y="290"/>
                    </a:lnTo>
                    <a:lnTo>
                      <a:pt x="190" y="338"/>
                    </a:lnTo>
                    <a:lnTo>
                      <a:pt x="230" y="372"/>
                    </a:lnTo>
                    <a:lnTo>
                      <a:pt x="274" y="386"/>
                    </a:lnTo>
                    <a:lnTo>
                      <a:pt x="322" y="372"/>
                    </a:lnTo>
                    <a:lnTo>
                      <a:pt x="363" y="338"/>
                    </a:lnTo>
                    <a:lnTo>
                      <a:pt x="391" y="290"/>
                    </a:lnTo>
                    <a:lnTo>
                      <a:pt x="395" y="230"/>
                    </a:lnTo>
                    <a:lnTo>
                      <a:pt x="391" y="171"/>
                    </a:lnTo>
                    <a:lnTo>
                      <a:pt x="363" y="123"/>
                    </a:lnTo>
                    <a:lnTo>
                      <a:pt x="322" y="86"/>
                    </a:lnTo>
                    <a:lnTo>
                      <a:pt x="274" y="77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3" name="Freeform 116"/>
              <p:cNvSpPr>
                <a:spLocks noChangeAspect="1" noEditPoints="1"/>
              </p:cNvSpPr>
              <p:nvPr/>
            </p:nvSpPr>
            <p:spPr bwMode="auto">
              <a:xfrm>
                <a:off x="3554413" y="3427413"/>
                <a:ext cx="658812" cy="719138"/>
              </a:xfrm>
              <a:custGeom>
                <a:avLst/>
                <a:gdLst>
                  <a:gd name="T0" fmla="*/ 2147483647 w 831"/>
                  <a:gd name="T1" fmla="*/ 2147483647 h 906"/>
                  <a:gd name="T2" fmla="*/ 2147483647 w 831"/>
                  <a:gd name="T3" fmla="*/ 2147483647 h 906"/>
                  <a:gd name="T4" fmla="*/ 2147483647 w 831"/>
                  <a:gd name="T5" fmla="*/ 2147483647 h 906"/>
                  <a:gd name="T6" fmla="*/ 2147483647 w 831"/>
                  <a:gd name="T7" fmla="*/ 2147483647 h 906"/>
                  <a:gd name="T8" fmla="*/ 2147483647 w 831"/>
                  <a:gd name="T9" fmla="*/ 2147483647 h 906"/>
                  <a:gd name="T10" fmla="*/ 2147483647 w 831"/>
                  <a:gd name="T11" fmla="*/ 2147483647 h 906"/>
                  <a:gd name="T12" fmla="*/ 2147483647 w 831"/>
                  <a:gd name="T13" fmla="*/ 2147483647 h 906"/>
                  <a:gd name="T14" fmla="*/ 2147483647 w 831"/>
                  <a:gd name="T15" fmla="*/ 2147483647 h 906"/>
                  <a:gd name="T16" fmla="*/ 2147483647 w 831"/>
                  <a:gd name="T17" fmla="*/ 2147483647 h 906"/>
                  <a:gd name="T18" fmla="*/ 2147483647 w 831"/>
                  <a:gd name="T19" fmla="*/ 2147483647 h 906"/>
                  <a:gd name="T20" fmla="*/ 2147483647 w 831"/>
                  <a:gd name="T21" fmla="*/ 2147483647 h 906"/>
                  <a:gd name="T22" fmla="*/ 2147483647 w 831"/>
                  <a:gd name="T23" fmla="*/ 2147483647 h 906"/>
                  <a:gd name="T24" fmla="*/ 2147483647 w 831"/>
                  <a:gd name="T25" fmla="*/ 2147483647 h 906"/>
                  <a:gd name="T26" fmla="*/ 2147483647 w 831"/>
                  <a:gd name="T27" fmla="*/ 2147483647 h 906"/>
                  <a:gd name="T28" fmla="*/ 2147483647 w 831"/>
                  <a:gd name="T29" fmla="*/ 2147483647 h 906"/>
                  <a:gd name="T30" fmla="*/ 2147483647 w 831"/>
                  <a:gd name="T31" fmla="*/ 2147483647 h 906"/>
                  <a:gd name="T32" fmla="*/ 2147483647 w 831"/>
                  <a:gd name="T33" fmla="*/ 2147483647 h 906"/>
                  <a:gd name="T34" fmla="*/ 2147483647 w 831"/>
                  <a:gd name="T35" fmla="*/ 2147483647 h 906"/>
                  <a:gd name="T36" fmla="*/ 2147483647 w 831"/>
                  <a:gd name="T37" fmla="*/ 2147483647 h 906"/>
                  <a:gd name="T38" fmla="*/ 2147483647 w 831"/>
                  <a:gd name="T39" fmla="*/ 2147483647 h 906"/>
                  <a:gd name="T40" fmla="*/ 2147483647 w 831"/>
                  <a:gd name="T41" fmla="*/ 2147483647 h 906"/>
                  <a:gd name="T42" fmla="*/ 2147483647 w 831"/>
                  <a:gd name="T43" fmla="*/ 2147483647 h 906"/>
                  <a:gd name="T44" fmla="*/ 2147483647 w 831"/>
                  <a:gd name="T45" fmla="*/ 2147483647 h 906"/>
                  <a:gd name="T46" fmla="*/ 2147483647 w 831"/>
                  <a:gd name="T47" fmla="*/ 0 h 906"/>
                  <a:gd name="T48" fmla="*/ 2147483647 w 831"/>
                  <a:gd name="T49" fmla="*/ 0 h 906"/>
                  <a:gd name="T50" fmla="*/ 2147483647 w 831"/>
                  <a:gd name="T51" fmla="*/ 2147483647 h 906"/>
                  <a:gd name="T52" fmla="*/ 2147483647 w 831"/>
                  <a:gd name="T53" fmla="*/ 2147483647 h 906"/>
                  <a:gd name="T54" fmla="*/ 2147483647 w 831"/>
                  <a:gd name="T55" fmla="*/ 2147483647 h 906"/>
                  <a:gd name="T56" fmla="*/ 2147483647 w 831"/>
                  <a:gd name="T57" fmla="*/ 2147483647 h 906"/>
                  <a:gd name="T58" fmla="*/ 2147483647 w 831"/>
                  <a:gd name="T59" fmla="*/ 2147483647 h 906"/>
                  <a:gd name="T60" fmla="*/ 2147483647 w 831"/>
                  <a:gd name="T61" fmla="*/ 2147483647 h 906"/>
                  <a:gd name="T62" fmla="*/ 2147483647 w 831"/>
                  <a:gd name="T63" fmla="*/ 2147483647 h 906"/>
                  <a:gd name="T64" fmla="*/ 2147483647 w 831"/>
                  <a:gd name="T65" fmla="*/ 2147483647 h 906"/>
                  <a:gd name="T66" fmla="*/ 2147483647 w 831"/>
                  <a:gd name="T67" fmla="*/ 2147483647 h 906"/>
                  <a:gd name="T68" fmla="*/ 2147483647 w 831"/>
                  <a:gd name="T69" fmla="*/ 2147483647 h 9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31"/>
                  <a:gd name="T106" fmla="*/ 0 h 906"/>
                  <a:gd name="T107" fmla="*/ 831 w 831"/>
                  <a:gd name="T108" fmla="*/ 906 h 90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31" h="906">
                    <a:moveTo>
                      <a:pt x="259" y="23"/>
                    </a:moveTo>
                    <a:lnTo>
                      <a:pt x="328" y="29"/>
                    </a:lnTo>
                    <a:lnTo>
                      <a:pt x="392" y="54"/>
                    </a:lnTo>
                    <a:lnTo>
                      <a:pt x="445" y="98"/>
                    </a:lnTo>
                    <a:lnTo>
                      <a:pt x="491" y="151"/>
                    </a:lnTo>
                    <a:lnTo>
                      <a:pt x="515" y="209"/>
                    </a:lnTo>
                    <a:lnTo>
                      <a:pt x="526" y="272"/>
                    </a:lnTo>
                    <a:lnTo>
                      <a:pt x="515" y="343"/>
                    </a:lnTo>
                    <a:lnTo>
                      <a:pt x="491" y="403"/>
                    </a:lnTo>
                    <a:lnTo>
                      <a:pt x="445" y="457"/>
                    </a:lnTo>
                    <a:lnTo>
                      <a:pt x="392" y="499"/>
                    </a:lnTo>
                    <a:lnTo>
                      <a:pt x="328" y="524"/>
                    </a:lnTo>
                    <a:lnTo>
                      <a:pt x="259" y="529"/>
                    </a:lnTo>
                    <a:lnTo>
                      <a:pt x="190" y="524"/>
                    </a:lnTo>
                    <a:lnTo>
                      <a:pt x="131" y="499"/>
                    </a:lnTo>
                    <a:lnTo>
                      <a:pt x="73" y="457"/>
                    </a:lnTo>
                    <a:lnTo>
                      <a:pt x="33" y="403"/>
                    </a:lnTo>
                    <a:lnTo>
                      <a:pt x="4" y="343"/>
                    </a:lnTo>
                    <a:lnTo>
                      <a:pt x="0" y="272"/>
                    </a:lnTo>
                    <a:lnTo>
                      <a:pt x="4" y="209"/>
                    </a:lnTo>
                    <a:lnTo>
                      <a:pt x="33" y="151"/>
                    </a:lnTo>
                    <a:lnTo>
                      <a:pt x="73" y="98"/>
                    </a:lnTo>
                    <a:lnTo>
                      <a:pt x="131" y="54"/>
                    </a:lnTo>
                    <a:lnTo>
                      <a:pt x="190" y="29"/>
                    </a:lnTo>
                    <a:lnTo>
                      <a:pt x="259" y="23"/>
                    </a:lnTo>
                    <a:close/>
                    <a:moveTo>
                      <a:pt x="127" y="280"/>
                    </a:moveTo>
                    <a:lnTo>
                      <a:pt x="136" y="347"/>
                    </a:lnTo>
                    <a:lnTo>
                      <a:pt x="165" y="407"/>
                    </a:lnTo>
                    <a:lnTo>
                      <a:pt x="209" y="445"/>
                    </a:lnTo>
                    <a:lnTo>
                      <a:pt x="265" y="460"/>
                    </a:lnTo>
                    <a:lnTo>
                      <a:pt x="313" y="445"/>
                    </a:lnTo>
                    <a:lnTo>
                      <a:pt x="359" y="407"/>
                    </a:lnTo>
                    <a:lnTo>
                      <a:pt x="388" y="347"/>
                    </a:lnTo>
                    <a:lnTo>
                      <a:pt x="395" y="272"/>
                    </a:lnTo>
                    <a:lnTo>
                      <a:pt x="388" y="205"/>
                    </a:lnTo>
                    <a:lnTo>
                      <a:pt x="359" y="146"/>
                    </a:lnTo>
                    <a:lnTo>
                      <a:pt x="313" y="107"/>
                    </a:lnTo>
                    <a:lnTo>
                      <a:pt x="259" y="92"/>
                    </a:lnTo>
                    <a:lnTo>
                      <a:pt x="209" y="107"/>
                    </a:lnTo>
                    <a:lnTo>
                      <a:pt x="165" y="146"/>
                    </a:lnTo>
                    <a:lnTo>
                      <a:pt x="136" y="205"/>
                    </a:lnTo>
                    <a:lnTo>
                      <a:pt x="127" y="280"/>
                    </a:lnTo>
                    <a:close/>
                    <a:moveTo>
                      <a:pt x="649" y="69"/>
                    </a:moveTo>
                    <a:lnTo>
                      <a:pt x="645" y="50"/>
                    </a:lnTo>
                    <a:lnTo>
                      <a:pt x="632" y="32"/>
                    </a:lnTo>
                    <a:lnTo>
                      <a:pt x="618" y="19"/>
                    </a:lnTo>
                    <a:lnTo>
                      <a:pt x="609" y="9"/>
                    </a:lnTo>
                    <a:lnTo>
                      <a:pt x="599" y="0"/>
                    </a:lnTo>
                    <a:lnTo>
                      <a:pt x="595" y="0"/>
                    </a:lnTo>
                    <a:lnTo>
                      <a:pt x="827" y="0"/>
                    </a:lnTo>
                    <a:lnTo>
                      <a:pt x="822" y="6"/>
                    </a:lnTo>
                    <a:lnTo>
                      <a:pt x="810" y="9"/>
                    </a:lnTo>
                    <a:lnTo>
                      <a:pt x="801" y="19"/>
                    </a:lnTo>
                    <a:lnTo>
                      <a:pt x="785" y="32"/>
                    </a:lnTo>
                    <a:lnTo>
                      <a:pt x="776" y="50"/>
                    </a:lnTo>
                    <a:lnTo>
                      <a:pt x="776" y="69"/>
                    </a:lnTo>
                    <a:lnTo>
                      <a:pt x="776" y="836"/>
                    </a:lnTo>
                    <a:lnTo>
                      <a:pt x="776" y="856"/>
                    </a:lnTo>
                    <a:lnTo>
                      <a:pt x="785" y="873"/>
                    </a:lnTo>
                    <a:lnTo>
                      <a:pt x="801" y="886"/>
                    </a:lnTo>
                    <a:lnTo>
                      <a:pt x="814" y="896"/>
                    </a:lnTo>
                    <a:lnTo>
                      <a:pt x="827" y="900"/>
                    </a:lnTo>
                    <a:lnTo>
                      <a:pt x="831" y="906"/>
                    </a:lnTo>
                    <a:lnTo>
                      <a:pt x="595" y="906"/>
                    </a:lnTo>
                    <a:lnTo>
                      <a:pt x="599" y="900"/>
                    </a:lnTo>
                    <a:lnTo>
                      <a:pt x="609" y="896"/>
                    </a:lnTo>
                    <a:lnTo>
                      <a:pt x="618" y="886"/>
                    </a:lnTo>
                    <a:lnTo>
                      <a:pt x="632" y="873"/>
                    </a:lnTo>
                    <a:lnTo>
                      <a:pt x="645" y="856"/>
                    </a:lnTo>
                    <a:lnTo>
                      <a:pt x="649" y="836"/>
                    </a:lnTo>
                    <a:lnTo>
                      <a:pt x="649" y="69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4" name="Freeform 117"/>
              <p:cNvSpPr>
                <a:spLocks noChangeAspect="1" noEditPoints="1"/>
              </p:cNvSpPr>
              <p:nvPr/>
            </p:nvSpPr>
            <p:spPr bwMode="auto">
              <a:xfrm>
                <a:off x="4325938" y="3427413"/>
                <a:ext cx="674687" cy="719138"/>
              </a:xfrm>
              <a:custGeom>
                <a:avLst/>
                <a:gdLst>
                  <a:gd name="T0" fmla="*/ 2147483647 w 851"/>
                  <a:gd name="T1" fmla="*/ 2147483647 h 906"/>
                  <a:gd name="T2" fmla="*/ 2147483647 w 851"/>
                  <a:gd name="T3" fmla="*/ 2147483647 h 906"/>
                  <a:gd name="T4" fmla="*/ 2147483647 w 851"/>
                  <a:gd name="T5" fmla="*/ 2147483647 h 906"/>
                  <a:gd name="T6" fmla="*/ 0 w 851"/>
                  <a:gd name="T7" fmla="*/ 2147483647 h 906"/>
                  <a:gd name="T8" fmla="*/ 2147483647 w 851"/>
                  <a:gd name="T9" fmla="*/ 2147483647 h 906"/>
                  <a:gd name="T10" fmla="*/ 2147483647 w 851"/>
                  <a:gd name="T11" fmla="*/ 2147483647 h 906"/>
                  <a:gd name="T12" fmla="*/ 2147483647 w 851"/>
                  <a:gd name="T13" fmla="*/ 2147483647 h 906"/>
                  <a:gd name="T14" fmla="*/ 2147483647 w 851"/>
                  <a:gd name="T15" fmla="*/ 2147483647 h 906"/>
                  <a:gd name="T16" fmla="*/ 2147483647 w 851"/>
                  <a:gd name="T17" fmla="*/ 2147483647 h 906"/>
                  <a:gd name="T18" fmla="*/ 2147483647 w 851"/>
                  <a:gd name="T19" fmla="*/ 2147483647 h 906"/>
                  <a:gd name="T20" fmla="*/ 2147483647 w 851"/>
                  <a:gd name="T21" fmla="*/ 2147483647 h 906"/>
                  <a:gd name="T22" fmla="*/ 2147483647 w 851"/>
                  <a:gd name="T23" fmla="*/ 2147483647 h 906"/>
                  <a:gd name="T24" fmla="*/ 2147483647 w 851"/>
                  <a:gd name="T25" fmla="*/ 2147483647 h 906"/>
                  <a:gd name="T26" fmla="*/ 2147483647 w 851"/>
                  <a:gd name="T27" fmla="*/ 2147483647 h 906"/>
                  <a:gd name="T28" fmla="*/ 2147483647 w 851"/>
                  <a:gd name="T29" fmla="*/ 2147483647 h 906"/>
                  <a:gd name="T30" fmla="*/ 2147483647 w 851"/>
                  <a:gd name="T31" fmla="*/ 2147483647 h 906"/>
                  <a:gd name="T32" fmla="*/ 2147483647 w 851"/>
                  <a:gd name="T33" fmla="*/ 2147483647 h 906"/>
                  <a:gd name="T34" fmla="*/ 2147483647 w 851"/>
                  <a:gd name="T35" fmla="*/ 2147483647 h 906"/>
                  <a:gd name="T36" fmla="*/ 2147483647 w 851"/>
                  <a:gd name="T37" fmla="*/ 2147483647 h 906"/>
                  <a:gd name="T38" fmla="*/ 2147483647 w 851"/>
                  <a:gd name="T39" fmla="*/ 2147483647 h 906"/>
                  <a:gd name="T40" fmla="*/ 2147483647 w 851"/>
                  <a:gd name="T41" fmla="*/ 2147483647 h 906"/>
                  <a:gd name="T42" fmla="*/ 2147483647 w 851"/>
                  <a:gd name="T43" fmla="*/ 2147483647 h 906"/>
                  <a:gd name="T44" fmla="*/ 2147483647 w 851"/>
                  <a:gd name="T45" fmla="*/ 2147483647 h 906"/>
                  <a:gd name="T46" fmla="*/ 2147483647 w 851"/>
                  <a:gd name="T47" fmla="*/ 2147483647 h 906"/>
                  <a:gd name="T48" fmla="*/ 2147483647 w 851"/>
                  <a:gd name="T49" fmla="*/ 2147483647 h 906"/>
                  <a:gd name="T50" fmla="*/ 2147483647 w 851"/>
                  <a:gd name="T51" fmla="*/ 2147483647 h 906"/>
                  <a:gd name="T52" fmla="*/ 2147483647 w 851"/>
                  <a:gd name="T53" fmla="*/ 2147483647 h 906"/>
                  <a:gd name="T54" fmla="*/ 2147483647 w 851"/>
                  <a:gd name="T55" fmla="*/ 2147483647 h 906"/>
                  <a:gd name="T56" fmla="*/ 2147483647 w 851"/>
                  <a:gd name="T57" fmla="*/ 2147483647 h 906"/>
                  <a:gd name="T58" fmla="*/ 2147483647 w 851"/>
                  <a:gd name="T59" fmla="*/ 0 h 906"/>
                  <a:gd name="T60" fmla="*/ 2147483647 w 851"/>
                  <a:gd name="T61" fmla="*/ 0 h 906"/>
                  <a:gd name="T62" fmla="*/ 2147483647 w 851"/>
                  <a:gd name="T63" fmla="*/ 2147483647 h 906"/>
                  <a:gd name="T64" fmla="*/ 2147483647 w 851"/>
                  <a:gd name="T65" fmla="*/ 2147483647 h 906"/>
                  <a:gd name="T66" fmla="*/ 2147483647 w 851"/>
                  <a:gd name="T67" fmla="*/ 2147483647 h 906"/>
                  <a:gd name="T68" fmla="*/ 2147483647 w 851"/>
                  <a:gd name="T69" fmla="*/ 2147483647 h 906"/>
                  <a:gd name="T70" fmla="*/ 2147483647 w 851"/>
                  <a:gd name="T71" fmla="*/ 2147483647 h 906"/>
                  <a:gd name="T72" fmla="*/ 2147483647 w 851"/>
                  <a:gd name="T73" fmla="*/ 2147483647 h 906"/>
                  <a:gd name="T74" fmla="*/ 2147483647 w 851"/>
                  <a:gd name="T75" fmla="*/ 2147483647 h 906"/>
                  <a:gd name="T76" fmla="*/ 2147483647 w 851"/>
                  <a:gd name="T77" fmla="*/ 2147483647 h 906"/>
                  <a:gd name="T78" fmla="*/ 2147483647 w 851"/>
                  <a:gd name="T79" fmla="*/ 2147483647 h 906"/>
                  <a:gd name="T80" fmla="*/ 2147483647 w 851"/>
                  <a:gd name="T81" fmla="*/ 2147483647 h 906"/>
                  <a:gd name="T82" fmla="*/ 2147483647 w 851"/>
                  <a:gd name="T83" fmla="*/ 2147483647 h 906"/>
                  <a:gd name="T84" fmla="*/ 2147483647 w 851"/>
                  <a:gd name="T85" fmla="*/ 2147483647 h 906"/>
                  <a:gd name="T86" fmla="*/ 2147483647 w 851"/>
                  <a:gd name="T87" fmla="*/ 2147483647 h 906"/>
                  <a:gd name="T88" fmla="*/ 2147483647 w 851"/>
                  <a:gd name="T89" fmla="*/ 2147483647 h 906"/>
                  <a:gd name="T90" fmla="*/ 2147483647 w 851"/>
                  <a:gd name="T91" fmla="*/ 2147483647 h 906"/>
                  <a:gd name="T92" fmla="*/ 2147483647 w 851"/>
                  <a:gd name="T93" fmla="*/ 2147483647 h 906"/>
                  <a:gd name="T94" fmla="*/ 2147483647 w 851"/>
                  <a:gd name="T95" fmla="*/ 2147483647 h 906"/>
                  <a:gd name="T96" fmla="*/ 2147483647 w 851"/>
                  <a:gd name="T97" fmla="*/ 2147483647 h 906"/>
                  <a:gd name="T98" fmla="*/ 2147483647 w 851"/>
                  <a:gd name="T99" fmla="*/ 2147483647 h 906"/>
                  <a:gd name="T100" fmla="*/ 2147483647 w 851"/>
                  <a:gd name="T101" fmla="*/ 2147483647 h 906"/>
                  <a:gd name="T102" fmla="*/ 2147483647 w 851"/>
                  <a:gd name="T103" fmla="*/ 2147483647 h 90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51"/>
                  <a:gd name="T157" fmla="*/ 0 h 906"/>
                  <a:gd name="T158" fmla="*/ 851 w 851"/>
                  <a:gd name="T159" fmla="*/ 906 h 90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51" h="906">
                    <a:moveTo>
                      <a:pt x="490" y="422"/>
                    </a:moveTo>
                    <a:lnTo>
                      <a:pt x="784" y="422"/>
                    </a:lnTo>
                    <a:lnTo>
                      <a:pt x="810" y="416"/>
                    </a:lnTo>
                    <a:lnTo>
                      <a:pt x="830" y="407"/>
                    </a:lnTo>
                    <a:lnTo>
                      <a:pt x="837" y="403"/>
                    </a:lnTo>
                    <a:lnTo>
                      <a:pt x="851" y="397"/>
                    </a:lnTo>
                    <a:lnTo>
                      <a:pt x="851" y="489"/>
                    </a:lnTo>
                    <a:lnTo>
                      <a:pt x="0" y="489"/>
                    </a:lnTo>
                    <a:lnTo>
                      <a:pt x="0" y="397"/>
                    </a:lnTo>
                    <a:lnTo>
                      <a:pt x="6" y="397"/>
                    </a:lnTo>
                    <a:lnTo>
                      <a:pt x="10" y="403"/>
                    </a:lnTo>
                    <a:lnTo>
                      <a:pt x="20" y="407"/>
                    </a:lnTo>
                    <a:lnTo>
                      <a:pt x="41" y="416"/>
                    </a:lnTo>
                    <a:lnTo>
                      <a:pt x="64" y="422"/>
                    </a:lnTo>
                    <a:lnTo>
                      <a:pt x="359" y="422"/>
                    </a:lnTo>
                    <a:lnTo>
                      <a:pt x="359" y="362"/>
                    </a:lnTo>
                    <a:lnTo>
                      <a:pt x="359" y="347"/>
                    </a:lnTo>
                    <a:lnTo>
                      <a:pt x="354" y="338"/>
                    </a:lnTo>
                    <a:lnTo>
                      <a:pt x="350" y="328"/>
                    </a:lnTo>
                    <a:lnTo>
                      <a:pt x="344" y="322"/>
                    </a:lnTo>
                    <a:lnTo>
                      <a:pt x="338" y="316"/>
                    </a:lnTo>
                    <a:lnTo>
                      <a:pt x="334" y="313"/>
                    </a:lnTo>
                    <a:lnTo>
                      <a:pt x="515" y="313"/>
                    </a:lnTo>
                    <a:lnTo>
                      <a:pt x="511" y="316"/>
                    </a:lnTo>
                    <a:lnTo>
                      <a:pt x="511" y="322"/>
                    </a:lnTo>
                    <a:lnTo>
                      <a:pt x="501" y="328"/>
                    </a:lnTo>
                    <a:lnTo>
                      <a:pt x="498" y="338"/>
                    </a:lnTo>
                    <a:lnTo>
                      <a:pt x="490" y="347"/>
                    </a:lnTo>
                    <a:lnTo>
                      <a:pt x="490" y="362"/>
                    </a:lnTo>
                    <a:lnTo>
                      <a:pt x="490" y="422"/>
                    </a:lnTo>
                    <a:close/>
                    <a:moveTo>
                      <a:pt x="490" y="69"/>
                    </a:moveTo>
                    <a:lnTo>
                      <a:pt x="507" y="132"/>
                    </a:lnTo>
                    <a:lnTo>
                      <a:pt x="540" y="186"/>
                    </a:lnTo>
                    <a:lnTo>
                      <a:pt x="603" y="230"/>
                    </a:lnTo>
                    <a:lnTo>
                      <a:pt x="713" y="280"/>
                    </a:lnTo>
                    <a:lnTo>
                      <a:pt x="824" y="293"/>
                    </a:lnTo>
                    <a:lnTo>
                      <a:pt x="766" y="353"/>
                    </a:lnTo>
                    <a:lnTo>
                      <a:pt x="674" y="343"/>
                    </a:lnTo>
                    <a:lnTo>
                      <a:pt x="567" y="307"/>
                    </a:lnTo>
                    <a:lnTo>
                      <a:pt x="501" y="280"/>
                    </a:lnTo>
                    <a:lnTo>
                      <a:pt x="451" y="240"/>
                    </a:lnTo>
                    <a:lnTo>
                      <a:pt x="421" y="196"/>
                    </a:lnTo>
                    <a:lnTo>
                      <a:pt x="398" y="240"/>
                    </a:lnTo>
                    <a:lnTo>
                      <a:pt x="350" y="280"/>
                    </a:lnTo>
                    <a:lnTo>
                      <a:pt x="284" y="307"/>
                    </a:lnTo>
                    <a:lnTo>
                      <a:pt x="177" y="343"/>
                    </a:lnTo>
                    <a:lnTo>
                      <a:pt x="85" y="353"/>
                    </a:lnTo>
                    <a:lnTo>
                      <a:pt x="25" y="293"/>
                    </a:lnTo>
                    <a:lnTo>
                      <a:pt x="137" y="280"/>
                    </a:lnTo>
                    <a:lnTo>
                      <a:pt x="244" y="230"/>
                    </a:lnTo>
                    <a:lnTo>
                      <a:pt x="307" y="186"/>
                    </a:lnTo>
                    <a:lnTo>
                      <a:pt x="344" y="132"/>
                    </a:lnTo>
                    <a:lnTo>
                      <a:pt x="359" y="69"/>
                    </a:lnTo>
                    <a:lnTo>
                      <a:pt x="359" y="63"/>
                    </a:lnTo>
                    <a:lnTo>
                      <a:pt x="354" y="46"/>
                    </a:lnTo>
                    <a:lnTo>
                      <a:pt x="350" y="29"/>
                    </a:lnTo>
                    <a:lnTo>
                      <a:pt x="334" y="15"/>
                    </a:lnTo>
                    <a:lnTo>
                      <a:pt x="321" y="6"/>
                    </a:lnTo>
                    <a:lnTo>
                      <a:pt x="307" y="0"/>
                    </a:lnTo>
                    <a:lnTo>
                      <a:pt x="304" y="0"/>
                    </a:lnTo>
                    <a:lnTo>
                      <a:pt x="544" y="0"/>
                    </a:lnTo>
                    <a:lnTo>
                      <a:pt x="540" y="0"/>
                    </a:lnTo>
                    <a:lnTo>
                      <a:pt x="530" y="6"/>
                    </a:lnTo>
                    <a:lnTo>
                      <a:pt x="515" y="15"/>
                    </a:lnTo>
                    <a:lnTo>
                      <a:pt x="501" y="29"/>
                    </a:lnTo>
                    <a:lnTo>
                      <a:pt x="498" y="46"/>
                    </a:lnTo>
                    <a:lnTo>
                      <a:pt x="490" y="63"/>
                    </a:lnTo>
                    <a:lnTo>
                      <a:pt x="490" y="69"/>
                    </a:lnTo>
                    <a:close/>
                    <a:moveTo>
                      <a:pt x="227" y="906"/>
                    </a:moveTo>
                    <a:lnTo>
                      <a:pt x="208" y="906"/>
                    </a:lnTo>
                    <a:lnTo>
                      <a:pt x="187" y="900"/>
                    </a:lnTo>
                    <a:lnTo>
                      <a:pt x="167" y="890"/>
                    </a:lnTo>
                    <a:lnTo>
                      <a:pt x="154" y="883"/>
                    </a:lnTo>
                    <a:lnTo>
                      <a:pt x="144" y="867"/>
                    </a:lnTo>
                    <a:lnTo>
                      <a:pt x="137" y="852"/>
                    </a:lnTo>
                    <a:lnTo>
                      <a:pt x="131" y="833"/>
                    </a:lnTo>
                    <a:lnTo>
                      <a:pt x="127" y="813"/>
                    </a:lnTo>
                    <a:lnTo>
                      <a:pt x="127" y="765"/>
                    </a:lnTo>
                    <a:lnTo>
                      <a:pt x="127" y="742"/>
                    </a:lnTo>
                    <a:lnTo>
                      <a:pt x="117" y="729"/>
                    </a:lnTo>
                    <a:lnTo>
                      <a:pt x="104" y="714"/>
                    </a:lnTo>
                    <a:lnTo>
                      <a:pt x="91" y="706"/>
                    </a:lnTo>
                    <a:lnTo>
                      <a:pt x="77" y="700"/>
                    </a:lnTo>
                    <a:lnTo>
                      <a:pt x="77" y="696"/>
                    </a:lnTo>
                    <a:lnTo>
                      <a:pt x="620" y="696"/>
                    </a:lnTo>
                    <a:lnTo>
                      <a:pt x="620" y="622"/>
                    </a:lnTo>
                    <a:lnTo>
                      <a:pt x="173" y="622"/>
                    </a:lnTo>
                    <a:lnTo>
                      <a:pt x="154" y="625"/>
                    </a:lnTo>
                    <a:lnTo>
                      <a:pt x="131" y="633"/>
                    </a:lnTo>
                    <a:lnTo>
                      <a:pt x="123" y="637"/>
                    </a:lnTo>
                    <a:lnTo>
                      <a:pt x="117" y="637"/>
                    </a:lnTo>
                    <a:lnTo>
                      <a:pt x="117" y="552"/>
                    </a:lnTo>
                    <a:lnTo>
                      <a:pt x="745" y="552"/>
                    </a:lnTo>
                    <a:lnTo>
                      <a:pt x="745" y="765"/>
                    </a:lnTo>
                    <a:lnTo>
                      <a:pt x="254" y="765"/>
                    </a:lnTo>
                    <a:lnTo>
                      <a:pt x="254" y="836"/>
                    </a:lnTo>
                    <a:lnTo>
                      <a:pt x="707" y="836"/>
                    </a:lnTo>
                    <a:lnTo>
                      <a:pt x="720" y="836"/>
                    </a:lnTo>
                    <a:lnTo>
                      <a:pt x="737" y="833"/>
                    </a:lnTo>
                    <a:lnTo>
                      <a:pt x="745" y="827"/>
                    </a:lnTo>
                    <a:lnTo>
                      <a:pt x="751" y="819"/>
                    </a:lnTo>
                    <a:lnTo>
                      <a:pt x="757" y="819"/>
                    </a:lnTo>
                    <a:lnTo>
                      <a:pt x="760" y="813"/>
                    </a:lnTo>
                    <a:lnTo>
                      <a:pt x="760" y="906"/>
                    </a:lnTo>
                    <a:lnTo>
                      <a:pt x="227" y="906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5" name="Freeform 125"/>
              <p:cNvSpPr>
                <a:spLocks noChangeAspect="1" noEditPoints="1"/>
              </p:cNvSpPr>
              <p:nvPr/>
            </p:nvSpPr>
            <p:spPr bwMode="auto">
              <a:xfrm>
                <a:off x="2760663" y="3427413"/>
                <a:ext cx="708025" cy="719138"/>
              </a:xfrm>
              <a:custGeom>
                <a:avLst/>
                <a:gdLst>
                  <a:gd name="T0" fmla="*/ 2147483647 w 891"/>
                  <a:gd name="T1" fmla="*/ 2147483647 h 906"/>
                  <a:gd name="T2" fmla="*/ 2147483647 w 891"/>
                  <a:gd name="T3" fmla="*/ 2147483647 h 906"/>
                  <a:gd name="T4" fmla="*/ 2147483647 w 891"/>
                  <a:gd name="T5" fmla="*/ 2147483647 h 906"/>
                  <a:gd name="T6" fmla="*/ 2147483647 w 891"/>
                  <a:gd name="T7" fmla="*/ 0 h 906"/>
                  <a:gd name="T8" fmla="*/ 2147483647 w 891"/>
                  <a:gd name="T9" fmla="*/ 0 h 906"/>
                  <a:gd name="T10" fmla="*/ 2147483647 w 891"/>
                  <a:gd name="T11" fmla="*/ 2147483647 h 906"/>
                  <a:gd name="T12" fmla="*/ 2147483647 w 891"/>
                  <a:gd name="T13" fmla="*/ 2147483647 h 906"/>
                  <a:gd name="T14" fmla="*/ 2147483647 w 891"/>
                  <a:gd name="T15" fmla="*/ 2147483647 h 906"/>
                  <a:gd name="T16" fmla="*/ 2147483647 w 891"/>
                  <a:gd name="T17" fmla="*/ 2147483647 h 906"/>
                  <a:gd name="T18" fmla="*/ 2147483647 w 891"/>
                  <a:gd name="T19" fmla="*/ 2147483647 h 906"/>
                  <a:gd name="T20" fmla="*/ 2147483647 w 891"/>
                  <a:gd name="T21" fmla="*/ 2147483647 h 906"/>
                  <a:gd name="T22" fmla="*/ 2147483647 w 891"/>
                  <a:gd name="T23" fmla="*/ 2147483647 h 906"/>
                  <a:gd name="T24" fmla="*/ 2147483647 w 891"/>
                  <a:gd name="T25" fmla="*/ 2147483647 h 906"/>
                  <a:gd name="T26" fmla="*/ 2147483647 w 891"/>
                  <a:gd name="T27" fmla="*/ 2147483647 h 906"/>
                  <a:gd name="T28" fmla="*/ 2147483647 w 891"/>
                  <a:gd name="T29" fmla="*/ 2147483647 h 906"/>
                  <a:gd name="T30" fmla="*/ 2147483647 w 891"/>
                  <a:gd name="T31" fmla="*/ 2147483647 h 906"/>
                  <a:gd name="T32" fmla="*/ 2147483647 w 891"/>
                  <a:gd name="T33" fmla="*/ 2147483647 h 906"/>
                  <a:gd name="T34" fmla="*/ 2147483647 w 891"/>
                  <a:gd name="T35" fmla="*/ 2147483647 h 906"/>
                  <a:gd name="T36" fmla="*/ 2147483647 w 891"/>
                  <a:gd name="T37" fmla="*/ 2147483647 h 906"/>
                  <a:gd name="T38" fmla="*/ 2147483647 w 891"/>
                  <a:gd name="T39" fmla="*/ 2147483647 h 906"/>
                  <a:gd name="T40" fmla="*/ 2147483647 w 891"/>
                  <a:gd name="T41" fmla="*/ 2147483647 h 906"/>
                  <a:gd name="T42" fmla="*/ 2147483647 w 891"/>
                  <a:gd name="T43" fmla="*/ 2147483647 h 906"/>
                  <a:gd name="T44" fmla="*/ 2147483647 w 891"/>
                  <a:gd name="T45" fmla="*/ 2147483647 h 906"/>
                  <a:gd name="T46" fmla="*/ 0 w 891"/>
                  <a:gd name="T47" fmla="*/ 2147483647 h 906"/>
                  <a:gd name="T48" fmla="*/ 2147483647 w 891"/>
                  <a:gd name="T49" fmla="*/ 2147483647 h 906"/>
                  <a:gd name="T50" fmla="*/ 2147483647 w 891"/>
                  <a:gd name="T51" fmla="*/ 2147483647 h 906"/>
                  <a:gd name="T52" fmla="*/ 2147483647 w 891"/>
                  <a:gd name="T53" fmla="*/ 2147483647 h 906"/>
                  <a:gd name="T54" fmla="*/ 2147483647 w 891"/>
                  <a:gd name="T55" fmla="*/ 2147483647 h 906"/>
                  <a:gd name="T56" fmla="*/ 2147483647 w 891"/>
                  <a:gd name="T57" fmla="*/ 2147483647 h 906"/>
                  <a:gd name="T58" fmla="*/ 2147483647 w 891"/>
                  <a:gd name="T59" fmla="*/ 2147483647 h 906"/>
                  <a:gd name="T60" fmla="*/ 2147483647 w 891"/>
                  <a:gd name="T61" fmla="*/ 2147483647 h 906"/>
                  <a:gd name="T62" fmla="*/ 2147483647 w 891"/>
                  <a:gd name="T63" fmla="*/ 2147483647 h 906"/>
                  <a:gd name="T64" fmla="*/ 2147483647 w 891"/>
                  <a:gd name="T65" fmla="*/ 2147483647 h 906"/>
                  <a:gd name="T66" fmla="*/ 2147483647 w 891"/>
                  <a:gd name="T67" fmla="*/ 2147483647 h 906"/>
                  <a:gd name="T68" fmla="*/ 2147483647 w 891"/>
                  <a:gd name="T69" fmla="*/ 2147483647 h 906"/>
                  <a:gd name="T70" fmla="*/ 2147483647 w 891"/>
                  <a:gd name="T71" fmla="*/ 2147483647 h 906"/>
                  <a:gd name="T72" fmla="*/ 2147483647 w 891"/>
                  <a:gd name="T73" fmla="*/ 2147483647 h 906"/>
                  <a:gd name="T74" fmla="*/ 2147483647 w 891"/>
                  <a:gd name="T75" fmla="*/ 2147483647 h 906"/>
                  <a:gd name="T76" fmla="*/ 2147483647 w 891"/>
                  <a:gd name="T77" fmla="*/ 2147483647 h 906"/>
                  <a:gd name="T78" fmla="*/ 2147483647 w 891"/>
                  <a:gd name="T79" fmla="*/ 2147483647 h 906"/>
                  <a:gd name="T80" fmla="*/ 2147483647 w 891"/>
                  <a:gd name="T81" fmla="*/ 2147483647 h 906"/>
                  <a:gd name="T82" fmla="*/ 2147483647 w 891"/>
                  <a:gd name="T83" fmla="*/ 2147483647 h 906"/>
                  <a:gd name="T84" fmla="*/ 2147483647 w 891"/>
                  <a:gd name="T85" fmla="*/ 2147483647 h 906"/>
                  <a:gd name="T86" fmla="*/ 2147483647 w 891"/>
                  <a:gd name="T87" fmla="*/ 2147483647 h 906"/>
                  <a:gd name="T88" fmla="*/ 2147483647 w 891"/>
                  <a:gd name="T89" fmla="*/ 2147483647 h 906"/>
                  <a:gd name="T90" fmla="*/ 2147483647 w 891"/>
                  <a:gd name="T91" fmla="*/ 2147483647 h 906"/>
                  <a:gd name="T92" fmla="*/ 2147483647 w 891"/>
                  <a:gd name="T93" fmla="*/ 2147483647 h 906"/>
                  <a:gd name="T94" fmla="*/ 2147483647 w 891"/>
                  <a:gd name="T95" fmla="*/ 2147483647 h 906"/>
                  <a:gd name="T96" fmla="*/ 2147483647 w 891"/>
                  <a:gd name="T97" fmla="*/ 2147483647 h 90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91"/>
                  <a:gd name="T148" fmla="*/ 0 h 906"/>
                  <a:gd name="T149" fmla="*/ 891 w 891"/>
                  <a:gd name="T150" fmla="*/ 906 h 90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91" h="906">
                    <a:moveTo>
                      <a:pt x="612" y="574"/>
                    </a:moveTo>
                    <a:lnTo>
                      <a:pt x="612" y="69"/>
                    </a:lnTo>
                    <a:lnTo>
                      <a:pt x="612" y="50"/>
                    </a:lnTo>
                    <a:lnTo>
                      <a:pt x="603" y="32"/>
                    </a:lnTo>
                    <a:lnTo>
                      <a:pt x="589" y="19"/>
                    </a:lnTo>
                    <a:lnTo>
                      <a:pt x="572" y="9"/>
                    </a:lnTo>
                    <a:lnTo>
                      <a:pt x="568" y="0"/>
                    </a:lnTo>
                    <a:lnTo>
                      <a:pt x="564" y="0"/>
                    </a:lnTo>
                    <a:lnTo>
                      <a:pt x="795" y="0"/>
                    </a:lnTo>
                    <a:lnTo>
                      <a:pt x="791" y="0"/>
                    </a:lnTo>
                    <a:lnTo>
                      <a:pt x="781" y="9"/>
                    </a:lnTo>
                    <a:lnTo>
                      <a:pt x="768" y="19"/>
                    </a:lnTo>
                    <a:lnTo>
                      <a:pt x="750" y="32"/>
                    </a:lnTo>
                    <a:lnTo>
                      <a:pt x="745" y="50"/>
                    </a:lnTo>
                    <a:lnTo>
                      <a:pt x="741" y="69"/>
                    </a:lnTo>
                    <a:lnTo>
                      <a:pt x="741" y="236"/>
                    </a:lnTo>
                    <a:lnTo>
                      <a:pt x="839" y="236"/>
                    </a:lnTo>
                    <a:lnTo>
                      <a:pt x="860" y="236"/>
                    </a:lnTo>
                    <a:lnTo>
                      <a:pt x="875" y="230"/>
                    </a:lnTo>
                    <a:lnTo>
                      <a:pt x="885" y="226"/>
                    </a:lnTo>
                    <a:lnTo>
                      <a:pt x="891" y="220"/>
                    </a:lnTo>
                    <a:lnTo>
                      <a:pt x="891" y="316"/>
                    </a:lnTo>
                    <a:lnTo>
                      <a:pt x="885" y="313"/>
                    </a:lnTo>
                    <a:lnTo>
                      <a:pt x="875" y="307"/>
                    </a:lnTo>
                    <a:lnTo>
                      <a:pt x="860" y="303"/>
                    </a:lnTo>
                    <a:lnTo>
                      <a:pt x="839" y="303"/>
                    </a:lnTo>
                    <a:lnTo>
                      <a:pt x="741" y="303"/>
                    </a:lnTo>
                    <a:lnTo>
                      <a:pt x="741" y="836"/>
                    </a:lnTo>
                    <a:lnTo>
                      <a:pt x="745" y="856"/>
                    </a:lnTo>
                    <a:lnTo>
                      <a:pt x="750" y="873"/>
                    </a:lnTo>
                    <a:lnTo>
                      <a:pt x="768" y="886"/>
                    </a:lnTo>
                    <a:lnTo>
                      <a:pt x="781" y="896"/>
                    </a:lnTo>
                    <a:lnTo>
                      <a:pt x="791" y="900"/>
                    </a:lnTo>
                    <a:lnTo>
                      <a:pt x="795" y="906"/>
                    </a:lnTo>
                    <a:lnTo>
                      <a:pt x="564" y="906"/>
                    </a:lnTo>
                    <a:lnTo>
                      <a:pt x="568" y="900"/>
                    </a:lnTo>
                    <a:lnTo>
                      <a:pt x="572" y="896"/>
                    </a:lnTo>
                    <a:lnTo>
                      <a:pt x="589" y="886"/>
                    </a:lnTo>
                    <a:lnTo>
                      <a:pt x="603" y="873"/>
                    </a:lnTo>
                    <a:lnTo>
                      <a:pt x="612" y="856"/>
                    </a:lnTo>
                    <a:lnTo>
                      <a:pt x="612" y="836"/>
                    </a:lnTo>
                    <a:lnTo>
                      <a:pt x="612" y="625"/>
                    </a:lnTo>
                    <a:lnTo>
                      <a:pt x="580" y="643"/>
                    </a:lnTo>
                    <a:lnTo>
                      <a:pt x="535" y="656"/>
                    </a:lnTo>
                    <a:lnTo>
                      <a:pt x="485" y="666"/>
                    </a:lnTo>
                    <a:lnTo>
                      <a:pt x="432" y="670"/>
                    </a:lnTo>
                    <a:lnTo>
                      <a:pt x="0" y="670"/>
                    </a:lnTo>
                    <a:lnTo>
                      <a:pt x="0" y="574"/>
                    </a:lnTo>
                    <a:lnTo>
                      <a:pt x="6" y="574"/>
                    </a:lnTo>
                    <a:lnTo>
                      <a:pt x="9" y="577"/>
                    </a:lnTo>
                    <a:lnTo>
                      <a:pt x="23" y="589"/>
                    </a:lnTo>
                    <a:lnTo>
                      <a:pt x="42" y="597"/>
                    </a:lnTo>
                    <a:lnTo>
                      <a:pt x="69" y="602"/>
                    </a:lnTo>
                    <a:lnTo>
                      <a:pt x="209" y="602"/>
                    </a:lnTo>
                    <a:lnTo>
                      <a:pt x="209" y="445"/>
                    </a:lnTo>
                    <a:lnTo>
                      <a:pt x="136" y="416"/>
                    </a:lnTo>
                    <a:lnTo>
                      <a:pt x="77" y="366"/>
                    </a:lnTo>
                    <a:lnTo>
                      <a:pt x="38" y="303"/>
                    </a:lnTo>
                    <a:lnTo>
                      <a:pt x="23" y="230"/>
                    </a:lnTo>
                    <a:lnTo>
                      <a:pt x="32" y="176"/>
                    </a:lnTo>
                    <a:lnTo>
                      <a:pt x="59" y="123"/>
                    </a:lnTo>
                    <a:lnTo>
                      <a:pt x="98" y="77"/>
                    </a:lnTo>
                    <a:lnTo>
                      <a:pt x="151" y="46"/>
                    </a:lnTo>
                    <a:lnTo>
                      <a:pt x="209" y="19"/>
                    </a:lnTo>
                    <a:lnTo>
                      <a:pt x="274" y="15"/>
                    </a:lnTo>
                    <a:lnTo>
                      <a:pt x="343" y="19"/>
                    </a:lnTo>
                    <a:lnTo>
                      <a:pt x="403" y="46"/>
                    </a:lnTo>
                    <a:lnTo>
                      <a:pt x="455" y="77"/>
                    </a:lnTo>
                    <a:lnTo>
                      <a:pt x="495" y="123"/>
                    </a:lnTo>
                    <a:lnTo>
                      <a:pt x="520" y="176"/>
                    </a:lnTo>
                    <a:lnTo>
                      <a:pt x="532" y="230"/>
                    </a:lnTo>
                    <a:lnTo>
                      <a:pt x="514" y="303"/>
                    </a:lnTo>
                    <a:lnTo>
                      <a:pt x="476" y="366"/>
                    </a:lnTo>
                    <a:lnTo>
                      <a:pt x="418" y="416"/>
                    </a:lnTo>
                    <a:lnTo>
                      <a:pt x="343" y="445"/>
                    </a:lnTo>
                    <a:lnTo>
                      <a:pt x="343" y="602"/>
                    </a:lnTo>
                    <a:lnTo>
                      <a:pt x="436" y="602"/>
                    </a:lnTo>
                    <a:lnTo>
                      <a:pt x="495" y="597"/>
                    </a:lnTo>
                    <a:lnTo>
                      <a:pt x="545" y="593"/>
                    </a:lnTo>
                    <a:lnTo>
                      <a:pt x="568" y="589"/>
                    </a:lnTo>
                    <a:lnTo>
                      <a:pt x="595" y="577"/>
                    </a:lnTo>
                    <a:lnTo>
                      <a:pt x="612" y="574"/>
                    </a:lnTo>
                    <a:close/>
                    <a:moveTo>
                      <a:pt x="274" y="77"/>
                    </a:moveTo>
                    <a:lnTo>
                      <a:pt x="230" y="86"/>
                    </a:lnTo>
                    <a:lnTo>
                      <a:pt x="190" y="123"/>
                    </a:lnTo>
                    <a:lnTo>
                      <a:pt x="159" y="171"/>
                    </a:lnTo>
                    <a:lnTo>
                      <a:pt x="151" y="230"/>
                    </a:lnTo>
                    <a:lnTo>
                      <a:pt x="159" y="290"/>
                    </a:lnTo>
                    <a:lnTo>
                      <a:pt x="190" y="338"/>
                    </a:lnTo>
                    <a:lnTo>
                      <a:pt x="230" y="372"/>
                    </a:lnTo>
                    <a:lnTo>
                      <a:pt x="274" y="386"/>
                    </a:lnTo>
                    <a:lnTo>
                      <a:pt x="322" y="372"/>
                    </a:lnTo>
                    <a:lnTo>
                      <a:pt x="363" y="338"/>
                    </a:lnTo>
                    <a:lnTo>
                      <a:pt x="391" y="290"/>
                    </a:lnTo>
                    <a:lnTo>
                      <a:pt x="395" y="230"/>
                    </a:lnTo>
                    <a:lnTo>
                      <a:pt x="391" y="171"/>
                    </a:lnTo>
                    <a:lnTo>
                      <a:pt x="363" y="123"/>
                    </a:lnTo>
                    <a:lnTo>
                      <a:pt x="322" y="86"/>
                    </a:lnTo>
                    <a:lnTo>
                      <a:pt x="274" y="77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6" name="Freeform 126"/>
              <p:cNvSpPr>
                <a:spLocks noChangeAspect="1" noEditPoints="1"/>
              </p:cNvSpPr>
              <p:nvPr/>
            </p:nvSpPr>
            <p:spPr bwMode="auto">
              <a:xfrm>
                <a:off x="3554413" y="3427413"/>
                <a:ext cx="658812" cy="719138"/>
              </a:xfrm>
              <a:custGeom>
                <a:avLst/>
                <a:gdLst>
                  <a:gd name="T0" fmla="*/ 2147483647 w 831"/>
                  <a:gd name="T1" fmla="*/ 2147483647 h 906"/>
                  <a:gd name="T2" fmla="*/ 2147483647 w 831"/>
                  <a:gd name="T3" fmla="*/ 2147483647 h 906"/>
                  <a:gd name="T4" fmla="*/ 2147483647 w 831"/>
                  <a:gd name="T5" fmla="*/ 2147483647 h 906"/>
                  <a:gd name="T6" fmla="*/ 2147483647 w 831"/>
                  <a:gd name="T7" fmla="*/ 2147483647 h 906"/>
                  <a:gd name="T8" fmla="*/ 2147483647 w 831"/>
                  <a:gd name="T9" fmla="*/ 2147483647 h 906"/>
                  <a:gd name="T10" fmla="*/ 2147483647 w 831"/>
                  <a:gd name="T11" fmla="*/ 2147483647 h 906"/>
                  <a:gd name="T12" fmla="*/ 2147483647 w 831"/>
                  <a:gd name="T13" fmla="*/ 2147483647 h 906"/>
                  <a:gd name="T14" fmla="*/ 2147483647 w 831"/>
                  <a:gd name="T15" fmla="*/ 2147483647 h 906"/>
                  <a:gd name="T16" fmla="*/ 2147483647 w 831"/>
                  <a:gd name="T17" fmla="*/ 2147483647 h 906"/>
                  <a:gd name="T18" fmla="*/ 2147483647 w 831"/>
                  <a:gd name="T19" fmla="*/ 2147483647 h 906"/>
                  <a:gd name="T20" fmla="*/ 2147483647 w 831"/>
                  <a:gd name="T21" fmla="*/ 2147483647 h 906"/>
                  <a:gd name="T22" fmla="*/ 2147483647 w 831"/>
                  <a:gd name="T23" fmla="*/ 2147483647 h 906"/>
                  <a:gd name="T24" fmla="*/ 2147483647 w 831"/>
                  <a:gd name="T25" fmla="*/ 2147483647 h 906"/>
                  <a:gd name="T26" fmla="*/ 2147483647 w 831"/>
                  <a:gd name="T27" fmla="*/ 2147483647 h 906"/>
                  <a:gd name="T28" fmla="*/ 2147483647 w 831"/>
                  <a:gd name="T29" fmla="*/ 2147483647 h 906"/>
                  <a:gd name="T30" fmla="*/ 2147483647 w 831"/>
                  <a:gd name="T31" fmla="*/ 2147483647 h 906"/>
                  <a:gd name="T32" fmla="*/ 2147483647 w 831"/>
                  <a:gd name="T33" fmla="*/ 2147483647 h 906"/>
                  <a:gd name="T34" fmla="*/ 2147483647 w 831"/>
                  <a:gd name="T35" fmla="*/ 2147483647 h 906"/>
                  <a:gd name="T36" fmla="*/ 2147483647 w 831"/>
                  <a:gd name="T37" fmla="*/ 2147483647 h 906"/>
                  <a:gd name="T38" fmla="*/ 2147483647 w 831"/>
                  <a:gd name="T39" fmla="*/ 2147483647 h 906"/>
                  <a:gd name="T40" fmla="*/ 2147483647 w 831"/>
                  <a:gd name="T41" fmla="*/ 2147483647 h 906"/>
                  <a:gd name="T42" fmla="*/ 2147483647 w 831"/>
                  <a:gd name="T43" fmla="*/ 2147483647 h 906"/>
                  <a:gd name="T44" fmla="*/ 2147483647 w 831"/>
                  <a:gd name="T45" fmla="*/ 2147483647 h 906"/>
                  <a:gd name="T46" fmla="*/ 2147483647 w 831"/>
                  <a:gd name="T47" fmla="*/ 0 h 906"/>
                  <a:gd name="T48" fmla="*/ 2147483647 w 831"/>
                  <a:gd name="T49" fmla="*/ 0 h 906"/>
                  <a:gd name="T50" fmla="*/ 2147483647 w 831"/>
                  <a:gd name="T51" fmla="*/ 2147483647 h 906"/>
                  <a:gd name="T52" fmla="*/ 2147483647 w 831"/>
                  <a:gd name="T53" fmla="*/ 2147483647 h 906"/>
                  <a:gd name="T54" fmla="*/ 2147483647 w 831"/>
                  <a:gd name="T55" fmla="*/ 2147483647 h 906"/>
                  <a:gd name="T56" fmla="*/ 2147483647 w 831"/>
                  <a:gd name="T57" fmla="*/ 2147483647 h 906"/>
                  <a:gd name="T58" fmla="*/ 2147483647 w 831"/>
                  <a:gd name="T59" fmla="*/ 2147483647 h 906"/>
                  <a:gd name="T60" fmla="*/ 2147483647 w 831"/>
                  <a:gd name="T61" fmla="*/ 2147483647 h 906"/>
                  <a:gd name="T62" fmla="*/ 2147483647 w 831"/>
                  <a:gd name="T63" fmla="*/ 2147483647 h 906"/>
                  <a:gd name="T64" fmla="*/ 2147483647 w 831"/>
                  <a:gd name="T65" fmla="*/ 2147483647 h 906"/>
                  <a:gd name="T66" fmla="*/ 2147483647 w 831"/>
                  <a:gd name="T67" fmla="*/ 2147483647 h 906"/>
                  <a:gd name="T68" fmla="*/ 2147483647 w 831"/>
                  <a:gd name="T69" fmla="*/ 2147483647 h 9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31"/>
                  <a:gd name="T106" fmla="*/ 0 h 906"/>
                  <a:gd name="T107" fmla="*/ 831 w 831"/>
                  <a:gd name="T108" fmla="*/ 906 h 90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31" h="906">
                    <a:moveTo>
                      <a:pt x="259" y="23"/>
                    </a:moveTo>
                    <a:lnTo>
                      <a:pt x="328" y="29"/>
                    </a:lnTo>
                    <a:lnTo>
                      <a:pt x="392" y="54"/>
                    </a:lnTo>
                    <a:lnTo>
                      <a:pt x="445" y="98"/>
                    </a:lnTo>
                    <a:lnTo>
                      <a:pt x="491" y="151"/>
                    </a:lnTo>
                    <a:lnTo>
                      <a:pt x="515" y="209"/>
                    </a:lnTo>
                    <a:lnTo>
                      <a:pt x="526" y="272"/>
                    </a:lnTo>
                    <a:lnTo>
                      <a:pt x="515" y="343"/>
                    </a:lnTo>
                    <a:lnTo>
                      <a:pt x="491" y="403"/>
                    </a:lnTo>
                    <a:lnTo>
                      <a:pt x="445" y="457"/>
                    </a:lnTo>
                    <a:lnTo>
                      <a:pt x="392" y="499"/>
                    </a:lnTo>
                    <a:lnTo>
                      <a:pt x="328" y="524"/>
                    </a:lnTo>
                    <a:lnTo>
                      <a:pt x="259" y="529"/>
                    </a:lnTo>
                    <a:lnTo>
                      <a:pt x="190" y="524"/>
                    </a:lnTo>
                    <a:lnTo>
                      <a:pt x="131" y="499"/>
                    </a:lnTo>
                    <a:lnTo>
                      <a:pt x="73" y="457"/>
                    </a:lnTo>
                    <a:lnTo>
                      <a:pt x="33" y="403"/>
                    </a:lnTo>
                    <a:lnTo>
                      <a:pt x="4" y="343"/>
                    </a:lnTo>
                    <a:lnTo>
                      <a:pt x="0" y="272"/>
                    </a:lnTo>
                    <a:lnTo>
                      <a:pt x="4" y="209"/>
                    </a:lnTo>
                    <a:lnTo>
                      <a:pt x="33" y="151"/>
                    </a:lnTo>
                    <a:lnTo>
                      <a:pt x="73" y="98"/>
                    </a:lnTo>
                    <a:lnTo>
                      <a:pt x="131" y="54"/>
                    </a:lnTo>
                    <a:lnTo>
                      <a:pt x="190" y="29"/>
                    </a:lnTo>
                    <a:lnTo>
                      <a:pt x="259" y="23"/>
                    </a:lnTo>
                    <a:close/>
                    <a:moveTo>
                      <a:pt x="127" y="280"/>
                    </a:moveTo>
                    <a:lnTo>
                      <a:pt x="136" y="347"/>
                    </a:lnTo>
                    <a:lnTo>
                      <a:pt x="165" y="407"/>
                    </a:lnTo>
                    <a:lnTo>
                      <a:pt x="209" y="445"/>
                    </a:lnTo>
                    <a:lnTo>
                      <a:pt x="265" y="460"/>
                    </a:lnTo>
                    <a:lnTo>
                      <a:pt x="313" y="445"/>
                    </a:lnTo>
                    <a:lnTo>
                      <a:pt x="359" y="407"/>
                    </a:lnTo>
                    <a:lnTo>
                      <a:pt x="388" y="347"/>
                    </a:lnTo>
                    <a:lnTo>
                      <a:pt x="395" y="272"/>
                    </a:lnTo>
                    <a:lnTo>
                      <a:pt x="388" y="205"/>
                    </a:lnTo>
                    <a:lnTo>
                      <a:pt x="359" y="146"/>
                    </a:lnTo>
                    <a:lnTo>
                      <a:pt x="313" y="107"/>
                    </a:lnTo>
                    <a:lnTo>
                      <a:pt x="259" y="92"/>
                    </a:lnTo>
                    <a:lnTo>
                      <a:pt x="209" y="107"/>
                    </a:lnTo>
                    <a:lnTo>
                      <a:pt x="165" y="146"/>
                    </a:lnTo>
                    <a:lnTo>
                      <a:pt x="136" y="205"/>
                    </a:lnTo>
                    <a:lnTo>
                      <a:pt x="127" y="280"/>
                    </a:lnTo>
                    <a:close/>
                    <a:moveTo>
                      <a:pt x="649" y="69"/>
                    </a:moveTo>
                    <a:lnTo>
                      <a:pt x="645" y="50"/>
                    </a:lnTo>
                    <a:lnTo>
                      <a:pt x="632" y="32"/>
                    </a:lnTo>
                    <a:lnTo>
                      <a:pt x="618" y="19"/>
                    </a:lnTo>
                    <a:lnTo>
                      <a:pt x="609" y="9"/>
                    </a:lnTo>
                    <a:lnTo>
                      <a:pt x="599" y="0"/>
                    </a:lnTo>
                    <a:lnTo>
                      <a:pt x="595" y="0"/>
                    </a:lnTo>
                    <a:lnTo>
                      <a:pt x="827" y="0"/>
                    </a:lnTo>
                    <a:lnTo>
                      <a:pt x="822" y="6"/>
                    </a:lnTo>
                    <a:lnTo>
                      <a:pt x="810" y="9"/>
                    </a:lnTo>
                    <a:lnTo>
                      <a:pt x="801" y="19"/>
                    </a:lnTo>
                    <a:lnTo>
                      <a:pt x="785" y="32"/>
                    </a:lnTo>
                    <a:lnTo>
                      <a:pt x="776" y="50"/>
                    </a:lnTo>
                    <a:lnTo>
                      <a:pt x="776" y="69"/>
                    </a:lnTo>
                    <a:lnTo>
                      <a:pt x="776" y="836"/>
                    </a:lnTo>
                    <a:lnTo>
                      <a:pt x="776" y="856"/>
                    </a:lnTo>
                    <a:lnTo>
                      <a:pt x="785" y="873"/>
                    </a:lnTo>
                    <a:lnTo>
                      <a:pt x="801" y="886"/>
                    </a:lnTo>
                    <a:lnTo>
                      <a:pt x="814" y="896"/>
                    </a:lnTo>
                    <a:lnTo>
                      <a:pt x="827" y="900"/>
                    </a:lnTo>
                    <a:lnTo>
                      <a:pt x="831" y="906"/>
                    </a:lnTo>
                    <a:lnTo>
                      <a:pt x="595" y="906"/>
                    </a:lnTo>
                    <a:lnTo>
                      <a:pt x="599" y="900"/>
                    </a:lnTo>
                    <a:lnTo>
                      <a:pt x="609" y="896"/>
                    </a:lnTo>
                    <a:lnTo>
                      <a:pt x="618" y="886"/>
                    </a:lnTo>
                    <a:lnTo>
                      <a:pt x="632" y="873"/>
                    </a:lnTo>
                    <a:lnTo>
                      <a:pt x="645" y="856"/>
                    </a:lnTo>
                    <a:lnTo>
                      <a:pt x="649" y="836"/>
                    </a:lnTo>
                    <a:lnTo>
                      <a:pt x="649" y="69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7" name="Freeform 127"/>
              <p:cNvSpPr>
                <a:spLocks noChangeAspect="1" noEditPoints="1"/>
              </p:cNvSpPr>
              <p:nvPr/>
            </p:nvSpPr>
            <p:spPr bwMode="auto">
              <a:xfrm>
                <a:off x="4325938" y="3427413"/>
                <a:ext cx="674687" cy="719138"/>
              </a:xfrm>
              <a:custGeom>
                <a:avLst/>
                <a:gdLst>
                  <a:gd name="T0" fmla="*/ 2147483647 w 851"/>
                  <a:gd name="T1" fmla="*/ 2147483647 h 906"/>
                  <a:gd name="T2" fmla="*/ 2147483647 w 851"/>
                  <a:gd name="T3" fmla="*/ 2147483647 h 906"/>
                  <a:gd name="T4" fmla="*/ 2147483647 w 851"/>
                  <a:gd name="T5" fmla="*/ 2147483647 h 906"/>
                  <a:gd name="T6" fmla="*/ 0 w 851"/>
                  <a:gd name="T7" fmla="*/ 2147483647 h 906"/>
                  <a:gd name="T8" fmla="*/ 2147483647 w 851"/>
                  <a:gd name="T9" fmla="*/ 2147483647 h 906"/>
                  <a:gd name="T10" fmla="*/ 2147483647 w 851"/>
                  <a:gd name="T11" fmla="*/ 2147483647 h 906"/>
                  <a:gd name="T12" fmla="*/ 2147483647 w 851"/>
                  <a:gd name="T13" fmla="*/ 2147483647 h 906"/>
                  <a:gd name="T14" fmla="*/ 2147483647 w 851"/>
                  <a:gd name="T15" fmla="*/ 2147483647 h 906"/>
                  <a:gd name="T16" fmla="*/ 2147483647 w 851"/>
                  <a:gd name="T17" fmla="*/ 2147483647 h 906"/>
                  <a:gd name="T18" fmla="*/ 2147483647 w 851"/>
                  <a:gd name="T19" fmla="*/ 2147483647 h 906"/>
                  <a:gd name="T20" fmla="*/ 2147483647 w 851"/>
                  <a:gd name="T21" fmla="*/ 2147483647 h 906"/>
                  <a:gd name="T22" fmla="*/ 2147483647 w 851"/>
                  <a:gd name="T23" fmla="*/ 2147483647 h 906"/>
                  <a:gd name="T24" fmla="*/ 2147483647 w 851"/>
                  <a:gd name="T25" fmla="*/ 2147483647 h 906"/>
                  <a:gd name="T26" fmla="*/ 2147483647 w 851"/>
                  <a:gd name="T27" fmla="*/ 2147483647 h 906"/>
                  <a:gd name="T28" fmla="*/ 2147483647 w 851"/>
                  <a:gd name="T29" fmla="*/ 2147483647 h 906"/>
                  <a:gd name="T30" fmla="*/ 2147483647 w 851"/>
                  <a:gd name="T31" fmla="*/ 2147483647 h 906"/>
                  <a:gd name="T32" fmla="*/ 2147483647 w 851"/>
                  <a:gd name="T33" fmla="*/ 2147483647 h 906"/>
                  <a:gd name="T34" fmla="*/ 2147483647 w 851"/>
                  <a:gd name="T35" fmla="*/ 2147483647 h 906"/>
                  <a:gd name="T36" fmla="*/ 2147483647 w 851"/>
                  <a:gd name="T37" fmla="*/ 2147483647 h 906"/>
                  <a:gd name="T38" fmla="*/ 2147483647 w 851"/>
                  <a:gd name="T39" fmla="*/ 2147483647 h 906"/>
                  <a:gd name="T40" fmla="*/ 2147483647 w 851"/>
                  <a:gd name="T41" fmla="*/ 2147483647 h 906"/>
                  <a:gd name="T42" fmla="*/ 2147483647 w 851"/>
                  <a:gd name="T43" fmla="*/ 2147483647 h 906"/>
                  <a:gd name="T44" fmla="*/ 2147483647 w 851"/>
                  <a:gd name="T45" fmla="*/ 2147483647 h 906"/>
                  <a:gd name="T46" fmla="*/ 2147483647 w 851"/>
                  <a:gd name="T47" fmla="*/ 2147483647 h 906"/>
                  <a:gd name="T48" fmla="*/ 2147483647 w 851"/>
                  <a:gd name="T49" fmla="*/ 2147483647 h 906"/>
                  <a:gd name="T50" fmla="*/ 2147483647 w 851"/>
                  <a:gd name="T51" fmla="*/ 2147483647 h 906"/>
                  <a:gd name="T52" fmla="*/ 2147483647 w 851"/>
                  <a:gd name="T53" fmla="*/ 2147483647 h 906"/>
                  <a:gd name="T54" fmla="*/ 2147483647 w 851"/>
                  <a:gd name="T55" fmla="*/ 2147483647 h 906"/>
                  <a:gd name="T56" fmla="*/ 2147483647 w 851"/>
                  <a:gd name="T57" fmla="*/ 2147483647 h 906"/>
                  <a:gd name="T58" fmla="*/ 2147483647 w 851"/>
                  <a:gd name="T59" fmla="*/ 0 h 906"/>
                  <a:gd name="T60" fmla="*/ 2147483647 w 851"/>
                  <a:gd name="T61" fmla="*/ 0 h 906"/>
                  <a:gd name="T62" fmla="*/ 2147483647 w 851"/>
                  <a:gd name="T63" fmla="*/ 2147483647 h 906"/>
                  <a:gd name="T64" fmla="*/ 2147483647 w 851"/>
                  <a:gd name="T65" fmla="*/ 2147483647 h 906"/>
                  <a:gd name="T66" fmla="*/ 2147483647 w 851"/>
                  <a:gd name="T67" fmla="*/ 2147483647 h 906"/>
                  <a:gd name="T68" fmla="*/ 2147483647 w 851"/>
                  <a:gd name="T69" fmla="*/ 2147483647 h 906"/>
                  <a:gd name="T70" fmla="*/ 2147483647 w 851"/>
                  <a:gd name="T71" fmla="*/ 2147483647 h 906"/>
                  <a:gd name="T72" fmla="*/ 2147483647 w 851"/>
                  <a:gd name="T73" fmla="*/ 2147483647 h 906"/>
                  <a:gd name="T74" fmla="*/ 2147483647 w 851"/>
                  <a:gd name="T75" fmla="*/ 2147483647 h 906"/>
                  <a:gd name="T76" fmla="*/ 2147483647 w 851"/>
                  <a:gd name="T77" fmla="*/ 2147483647 h 906"/>
                  <a:gd name="T78" fmla="*/ 2147483647 w 851"/>
                  <a:gd name="T79" fmla="*/ 2147483647 h 906"/>
                  <a:gd name="T80" fmla="*/ 2147483647 w 851"/>
                  <a:gd name="T81" fmla="*/ 2147483647 h 906"/>
                  <a:gd name="T82" fmla="*/ 2147483647 w 851"/>
                  <a:gd name="T83" fmla="*/ 2147483647 h 906"/>
                  <a:gd name="T84" fmla="*/ 2147483647 w 851"/>
                  <a:gd name="T85" fmla="*/ 2147483647 h 906"/>
                  <a:gd name="T86" fmla="*/ 2147483647 w 851"/>
                  <a:gd name="T87" fmla="*/ 2147483647 h 906"/>
                  <a:gd name="T88" fmla="*/ 2147483647 w 851"/>
                  <a:gd name="T89" fmla="*/ 2147483647 h 906"/>
                  <a:gd name="T90" fmla="*/ 2147483647 w 851"/>
                  <a:gd name="T91" fmla="*/ 2147483647 h 906"/>
                  <a:gd name="T92" fmla="*/ 2147483647 w 851"/>
                  <a:gd name="T93" fmla="*/ 2147483647 h 906"/>
                  <a:gd name="T94" fmla="*/ 2147483647 w 851"/>
                  <a:gd name="T95" fmla="*/ 2147483647 h 906"/>
                  <a:gd name="T96" fmla="*/ 2147483647 w 851"/>
                  <a:gd name="T97" fmla="*/ 2147483647 h 906"/>
                  <a:gd name="T98" fmla="*/ 2147483647 w 851"/>
                  <a:gd name="T99" fmla="*/ 2147483647 h 906"/>
                  <a:gd name="T100" fmla="*/ 2147483647 w 851"/>
                  <a:gd name="T101" fmla="*/ 2147483647 h 906"/>
                  <a:gd name="T102" fmla="*/ 2147483647 w 851"/>
                  <a:gd name="T103" fmla="*/ 2147483647 h 90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51"/>
                  <a:gd name="T157" fmla="*/ 0 h 906"/>
                  <a:gd name="T158" fmla="*/ 851 w 851"/>
                  <a:gd name="T159" fmla="*/ 906 h 90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51" h="906">
                    <a:moveTo>
                      <a:pt x="490" y="422"/>
                    </a:moveTo>
                    <a:lnTo>
                      <a:pt x="784" y="422"/>
                    </a:lnTo>
                    <a:lnTo>
                      <a:pt x="810" y="416"/>
                    </a:lnTo>
                    <a:lnTo>
                      <a:pt x="830" y="407"/>
                    </a:lnTo>
                    <a:lnTo>
                      <a:pt x="837" y="403"/>
                    </a:lnTo>
                    <a:lnTo>
                      <a:pt x="851" y="397"/>
                    </a:lnTo>
                    <a:lnTo>
                      <a:pt x="851" y="489"/>
                    </a:lnTo>
                    <a:lnTo>
                      <a:pt x="0" y="489"/>
                    </a:lnTo>
                    <a:lnTo>
                      <a:pt x="0" y="397"/>
                    </a:lnTo>
                    <a:lnTo>
                      <a:pt x="6" y="397"/>
                    </a:lnTo>
                    <a:lnTo>
                      <a:pt x="10" y="403"/>
                    </a:lnTo>
                    <a:lnTo>
                      <a:pt x="20" y="407"/>
                    </a:lnTo>
                    <a:lnTo>
                      <a:pt x="41" y="416"/>
                    </a:lnTo>
                    <a:lnTo>
                      <a:pt x="64" y="422"/>
                    </a:lnTo>
                    <a:lnTo>
                      <a:pt x="359" y="422"/>
                    </a:lnTo>
                    <a:lnTo>
                      <a:pt x="359" y="362"/>
                    </a:lnTo>
                    <a:lnTo>
                      <a:pt x="359" y="347"/>
                    </a:lnTo>
                    <a:lnTo>
                      <a:pt x="354" y="338"/>
                    </a:lnTo>
                    <a:lnTo>
                      <a:pt x="350" y="328"/>
                    </a:lnTo>
                    <a:lnTo>
                      <a:pt x="344" y="322"/>
                    </a:lnTo>
                    <a:lnTo>
                      <a:pt x="338" y="316"/>
                    </a:lnTo>
                    <a:lnTo>
                      <a:pt x="334" y="313"/>
                    </a:lnTo>
                    <a:lnTo>
                      <a:pt x="515" y="313"/>
                    </a:lnTo>
                    <a:lnTo>
                      <a:pt x="511" y="316"/>
                    </a:lnTo>
                    <a:lnTo>
                      <a:pt x="511" y="322"/>
                    </a:lnTo>
                    <a:lnTo>
                      <a:pt x="501" y="328"/>
                    </a:lnTo>
                    <a:lnTo>
                      <a:pt x="498" y="338"/>
                    </a:lnTo>
                    <a:lnTo>
                      <a:pt x="490" y="347"/>
                    </a:lnTo>
                    <a:lnTo>
                      <a:pt x="490" y="362"/>
                    </a:lnTo>
                    <a:lnTo>
                      <a:pt x="490" y="422"/>
                    </a:lnTo>
                    <a:close/>
                    <a:moveTo>
                      <a:pt x="490" y="69"/>
                    </a:moveTo>
                    <a:lnTo>
                      <a:pt x="507" y="132"/>
                    </a:lnTo>
                    <a:lnTo>
                      <a:pt x="540" y="186"/>
                    </a:lnTo>
                    <a:lnTo>
                      <a:pt x="603" y="230"/>
                    </a:lnTo>
                    <a:lnTo>
                      <a:pt x="713" y="280"/>
                    </a:lnTo>
                    <a:lnTo>
                      <a:pt x="824" y="293"/>
                    </a:lnTo>
                    <a:lnTo>
                      <a:pt x="766" y="353"/>
                    </a:lnTo>
                    <a:lnTo>
                      <a:pt x="674" y="343"/>
                    </a:lnTo>
                    <a:lnTo>
                      <a:pt x="567" y="307"/>
                    </a:lnTo>
                    <a:lnTo>
                      <a:pt x="501" y="280"/>
                    </a:lnTo>
                    <a:lnTo>
                      <a:pt x="451" y="240"/>
                    </a:lnTo>
                    <a:lnTo>
                      <a:pt x="421" y="196"/>
                    </a:lnTo>
                    <a:lnTo>
                      <a:pt x="398" y="240"/>
                    </a:lnTo>
                    <a:lnTo>
                      <a:pt x="350" y="280"/>
                    </a:lnTo>
                    <a:lnTo>
                      <a:pt x="284" y="307"/>
                    </a:lnTo>
                    <a:lnTo>
                      <a:pt x="177" y="343"/>
                    </a:lnTo>
                    <a:lnTo>
                      <a:pt x="85" y="353"/>
                    </a:lnTo>
                    <a:lnTo>
                      <a:pt x="25" y="293"/>
                    </a:lnTo>
                    <a:lnTo>
                      <a:pt x="137" y="280"/>
                    </a:lnTo>
                    <a:lnTo>
                      <a:pt x="244" y="230"/>
                    </a:lnTo>
                    <a:lnTo>
                      <a:pt x="307" y="186"/>
                    </a:lnTo>
                    <a:lnTo>
                      <a:pt x="344" y="132"/>
                    </a:lnTo>
                    <a:lnTo>
                      <a:pt x="359" y="69"/>
                    </a:lnTo>
                    <a:lnTo>
                      <a:pt x="359" y="63"/>
                    </a:lnTo>
                    <a:lnTo>
                      <a:pt x="354" y="46"/>
                    </a:lnTo>
                    <a:lnTo>
                      <a:pt x="350" y="29"/>
                    </a:lnTo>
                    <a:lnTo>
                      <a:pt x="334" y="15"/>
                    </a:lnTo>
                    <a:lnTo>
                      <a:pt x="321" y="6"/>
                    </a:lnTo>
                    <a:lnTo>
                      <a:pt x="307" y="0"/>
                    </a:lnTo>
                    <a:lnTo>
                      <a:pt x="304" y="0"/>
                    </a:lnTo>
                    <a:lnTo>
                      <a:pt x="544" y="0"/>
                    </a:lnTo>
                    <a:lnTo>
                      <a:pt x="540" y="0"/>
                    </a:lnTo>
                    <a:lnTo>
                      <a:pt x="530" y="6"/>
                    </a:lnTo>
                    <a:lnTo>
                      <a:pt x="515" y="15"/>
                    </a:lnTo>
                    <a:lnTo>
                      <a:pt x="501" y="29"/>
                    </a:lnTo>
                    <a:lnTo>
                      <a:pt x="498" y="46"/>
                    </a:lnTo>
                    <a:lnTo>
                      <a:pt x="490" y="63"/>
                    </a:lnTo>
                    <a:lnTo>
                      <a:pt x="490" y="69"/>
                    </a:lnTo>
                    <a:close/>
                    <a:moveTo>
                      <a:pt x="227" y="906"/>
                    </a:moveTo>
                    <a:lnTo>
                      <a:pt x="208" y="906"/>
                    </a:lnTo>
                    <a:lnTo>
                      <a:pt x="187" y="900"/>
                    </a:lnTo>
                    <a:lnTo>
                      <a:pt x="167" y="890"/>
                    </a:lnTo>
                    <a:lnTo>
                      <a:pt x="154" y="883"/>
                    </a:lnTo>
                    <a:lnTo>
                      <a:pt x="144" y="867"/>
                    </a:lnTo>
                    <a:lnTo>
                      <a:pt x="137" y="852"/>
                    </a:lnTo>
                    <a:lnTo>
                      <a:pt x="131" y="833"/>
                    </a:lnTo>
                    <a:lnTo>
                      <a:pt x="127" y="813"/>
                    </a:lnTo>
                    <a:lnTo>
                      <a:pt x="127" y="765"/>
                    </a:lnTo>
                    <a:lnTo>
                      <a:pt x="127" y="742"/>
                    </a:lnTo>
                    <a:lnTo>
                      <a:pt x="117" y="729"/>
                    </a:lnTo>
                    <a:lnTo>
                      <a:pt x="104" y="714"/>
                    </a:lnTo>
                    <a:lnTo>
                      <a:pt x="91" y="706"/>
                    </a:lnTo>
                    <a:lnTo>
                      <a:pt x="77" y="700"/>
                    </a:lnTo>
                    <a:lnTo>
                      <a:pt x="77" y="696"/>
                    </a:lnTo>
                    <a:lnTo>
                      <a:pt x="620" y="696"/>
                    </a:lnTo>
                    <a:lnTo>
                      <a:pt x="620" y="622"/>
                    </a:lnTo>
                    <a:lnTo>
                      <a:pt x="173" y="622"/>
                    </a:lnTo>
                    <a:lnTo>
                      <a:pt x="154" y="625"/>
                    </a:lnTo>
                    <a:lnTo>
                      <a:pt x="131" y="633"/>
                    </a:lnTo>
                    <a:lnTo>
                      <a:pt x="123" y="637"/>
                    </a:lnTo>
                    <a:lnTo>
                      <a:pt x="117" y="637"/>
                    </a:lnTo>
                    <a:lnTo>
                      <a:pt x="117" y="552"/>
                    </a:lnTo>
                    <a:lnTo>
                      <a:pt x="745" y="552"/>
                    </a:lnTo>
                    <a:lnTo>
                      <a:pt x="745" y="765"/>
                    </a:lnTo>
                    <a:lnTo>
                      <a:pt x="254" y="765"/>
                    </a:lnTo>
                    <a:lnTo>
                      <a:pt x="254" y="836"/>
                    </a:lnTo>
                    <a:lnTo>
                      <a:pt x="707" y="836"/>
                    </a:lnTo>
                    <a:lnTo>
                      <a:pt x="720" y="836"/>
                    </a:lnTo>
                    <a:lnTo>
                      <a:pt x="737" y="833"/>
                    </a:lnTo>
                    <a:lnTo>
                      <a:pt x="745" y="827"/>
                    </a:lnTo>
                    <a:lnTo>
                      <a:pt x="751" y="819"/>
                    </a:lnTo>
                    <a:lnTo>
                      <a:pt x="757" y="819"/>
                    </a:lnTo>
                    <a:lnTo>
                      <a:pt x="760" y="813"/>
                    </a:lnTo>
                    <a:lnTo>
                      <a:pt x="760" y="906"/>
                    </a:lnTo>
                    <a:lnTo>
                      <a:pt x="227" y="906"/>
                    </a:lnTo>
                    <a:close/>
                  </a:path>
                </a:pathLst>
              </a:custGeom>
              <a:solidFill>
                <a:srgbClr val="AEA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539750" y="2708275"/>
            <a:ext cx="4392613" cy="14446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latinLnBrk="0" hangingPunct="0">
              <a:defRPr/>
            </a:pPr>
            <a:endParaRPr lang="ko-KR" altLang="en-US" sz="1200" dirty="0">
              <a:solidFill>
                <a:srgbClr val="FFFF00"/>
              </a:solidFill>
            </a:endParaRPr>
          </a:p>
        </p:txBody>
      </p:sp>
      <p:pic>
        <p:nvPicPr>
          <p:cNvPr id="12295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5563" y="1412875"/>
            <a:ext cx="361315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708400" y="6092825"/>
            <a:ext cx="4751388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latinLnBrk="0" hangingPunct="0">
              <a:defRPr/>
            </a:pPr>
            <a:r>
              <a:rPr kumimoji="0" lang="en-US" altLang="ko-KR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</a:t>
            </a:r>
            <a:r>
              <a:rPr kumimoji="0" lang="en-US" altLang="ko-KR" b="1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reless </a:t>
            </a:r>
            <a:r>
              <a:rPr kumimoji="0" lang="en-US" altLang="ko-KR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</a:t>
            </a:r>
            <a:r>
              <a:rPr kumimoji="0" lang="en-US" altLang="ko-KR" b="1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ution leading ubiquitous frontier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/>
          <p:cNvSpPr/>
          <p:nvPr/>
        </p:nvSpPr>
        <p:spPr>
          <a:xfrm>
            <a:off x="579438" y="5724525"/>
            <a:ext cx="1008062" cy="14287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596900" y="4633913"/>
            <a:ext cx="1008063" cy="14446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자유형 28"/>
          <p:cNvSpPr/>
          <p:nvPr/>
        </p:nvSpPr>
        <p:spPr>
          <a:xfrm>
            <a:off x="4900236" y="3275692"/>
            <a:ext cx="3456384" cy="1800200"/>
          </a:xfrm>
          <a:custGeom>
            <a:avLst/>
            <a:gdLst>
              <a:gd name="connsiteX0" fmla="*/ 174629 w 1047750"/>
              <a:gd name="connsiteY0" fmla="*/ 0 h 3901440"/>
              <a:gd name="connsiteX1" fmla="*/ 873121 w 1047750"/>
              <a:gd name="connsiteY1" fmla="*/ 0 h 3901440"/>
              <a:gd name="connsiteX2" fmla="*/ 996602 w 1047750"/>
              <a:gd name="connsiteY2" fmla="*/ 51148 h 3901440"/>
              <a:gd name="connsiteX3" fmla="*/ 1047749 w 1047750"/>
              <a:gd name="connsiteY3" fmla="*/ 174629 h 3901440"/>
              <a:gd name="connsiteX4" fmla="*/ 1047750 w 1047750"/>
              <a:gd name="connsiteY4" fmla="*/ 3901440 h 3901440"/>
              <a:gd name="connsiteX5" fmla="*/ 1047750 w 1047750"/>
              <a:gd name="connsiteY5" fmla="*/ 3901440 h 3901440"/>
              <a:gd name="connsiteX6" fmla="*/ 1047750 w 1047750"/>
              <a:gd name="connsiteY6" fmla="*/ 3901440 h 3901440"/>
              <a:gd name="connsiteX7" fmla="*/ 0 w 1047750"/>
              <a:gd name="connsiteY7" fmla="*/ 3901440 h 3901440"/>
              <a:gd name="connsiteX8" fmla="*/ 0 w 1047750"/>
              <a:gd name="connsiteY8" fmla="*/ 3901440 h 3901440"/>
              <a:gd name="connsiteX9" fmla="*/ 0 w 1047750"/>
              <a:gd name="connsiteY9" fmla="*/ 3901440 h 3901440"/>
              <a:gd name="connsiteX10" fmla="*/ 0 w 1047750"/>
              <a:gd name="connsiteY10" fmla="*/ 174629 h 3901440"/>
              <a:gd name="connsiteX11" fmla="*/ 51148 w 1047750"/>
              <a:gd name="connsiteY11" fmla="*/ 51148 h 3901440"/>
              <a:gd name="connsiteX12" fmla="*/ 174629 w 1047750"/>
              <a:gd name="connsiteY12" fmla="*/ 1 h 3901440"/>
              <a:gd name="connsiteX13" fmla="*/ 174629 w 1047750"/>
              <a:gd name="connsiteY13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3901440">
                <a:moveTo>
                  <a:pt x="1047750" y="650256"/>
                </a:moveTo>
                <a:lnTo>
                  <a:pt x="1047750" y="3251184"/>
                </a:lnTo>
                <a:cubicBezTo>
                  <a:pt x="1047750" y="3423644"/>
                  <a:pt x="1042809" y="3589037"/>
                  <a:pt x="1034014" y="3710982"/>
                </a:cubicBezTo>
                <a:cubicBezTo>
                  <a:pt x="1025219" y="3832927"/>
                  <a:pt x="1013290" y="3901438"/>
                  <a:pt x="1000853" y="3901434"/>
                </a:cubicBezTo>
                <a:cubicBezTo>
                  <a:pt x="667235" y="3901434"/>
                  <a:pt x="333617" y="3901438"/>
                  <a:pt x="0" y="3901438"/>
                </a:cubicBezTo>
                <a:lnTo>
                  <a:pt x="0" y="3901438"/>
                </a:lnTo>
                <a:lnTo>
                  <a:pt x="0" y="3901438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1000853" y="2"/>
                </a:lnTo>
                <a:cubicBezTo>
                  <a:pt x="1013291" y="2"/>
                  <a:pt x="1025219" y="68509"/>
                  <a:pt x="1034014" y="190458"/>
                </a:cubicBezTo>
                <a:cubicBezTo>
                  <a:pt x="1042809" y="312403"/>
                  <a:pt x="1047750" y="477800"/>
                  <a:pt x="1047750" y="650256"/>
                </a:cubicBezTo>
                <a:lnTo>
                  <a:pt x="1047750" y="65025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90000"/>
            </a:schemeClr>
          </a:solidFill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lnRef>
          <a:fill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fillRef>
          <a:effectRef idx="2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9061" tIns="100677" rIns="150206" bIns="100678" spcCol="1270" anchor="ctr"/>
          <a:lstStyle/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자유형 65"/>
          <p:cNvSpPr/>
          <p:nvPr/>
        </p:nvSpPr>
        <p:spPr>
          <a:xfrm flipH="1">
            <a:off x="1835696" y="3275692"/>
            <a:ext cx="2920524" cy="1800200"/>
          </a:xfrm>
          <a:custGeom>
            <a:avLst/>
            <a:gdLst>
              <a:gd name="connsiteX0" fmla="*/ 174629 w 1047750"/>
              <a:gd name="connsiteY0" fmla="*/ 0 h 3901440"/>
              <a:gd name="connsiteX1" fmla="*/ 873121 w 1047750"/>
              <a:gd name="connsiteY1" fmla="*/ 0 h 3901440"/>
              <a:gd name="connsiteX2" fmla="*/ 996602 w 1047750"/>
              <a:gd name="connsiteY2" fmla="*/ 51148 h 3901440"/>
              <a:gd name="connsiteX3" fmla="*/ 1047749 w 1047750"/>
              <a:gd name="connsiteY3" fmla="*/ 174629 h 3901440"/>
              <a:gd name="connsiteX4" fmla="*/ 1047750 w 1047750"/>
              <a:gd name="connsiteY4" fmla="*/ 3901440 h 3901440"/>
              <a:gd name="connsiteX5" fmla="*/ 1047750 w 1047750"/>
              <a:gd name="connsiteY5" fmla="*/ 3901440 h 3901440"/>
              <a:gd name="connsiteX6" fmla="*/ 1047750 w 1047750"/>
              <a:gd name="connsiteY6" fmla="*/ 3901440 h 3901440"/>
              <a:gd name="connsiteX7" fmla="*/ 0 w 1047750"/>
              <a:gd name="connsiteY7" fmla="*/ 3901440 h 3901440"/>
              <a:gd name="connsiteX8" fmla="*/ 0 w 1047750"/>
              <a:gd name="connsiteY8" fmla="*/ 3901440 h 3901440"/>
              <a:gd name="connsiteX9" fmla="*/ 0 w 1047750"/>
              <a:gd name="connsiteY9" fmla="*/ 3901440 h 3901440"/>
              <a:gd name="connsiteX10" fmla="*/ 0 w 1047750"/>
              <a:gd name="connsiteY10" fmla="*/ 174629 h 3901440"/>
              <a:gd name="connsiteX11" fmla="*/ 51148 w 1047750"/>
              <a:gd name="connsiteY11" fmla="*/ 51148 h 3901440"/>
              <a:gd name="connsiteX12" fmla="*/ 174629 w 1047750"/>
              <a:gd name="connsiteY12" fmla="*/ 1 h 3901440"/>
              <a:gd name="connsiteX13" fmla="*/ 174629 w 1047750"/>
              <a:gd name="connsiteY13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3901440">
                <a:moveTo>
                  <a:pt x="1047750" y="650256"/>
                </a:moveTo>
                <a:lnTo>
                  <a:pt x="1047750" y="3251184"/>
                </a:lnTo>
                <a:cubicBezTo>
                  <a:pt x="1047750" y="3423644"/>
                  <a:pt x="1042809" y="3589037"/>
                  <a:pt x="1034014" y="3710982"/>
                </a:cubicBezTo>
                <a:cubicBezTo>
                  <a:pt x="1025219" y="3832927"/>
                  <a:pt x="1013290" y="3901438"/>
                  <a:pt x="1000853" y="3901434"/>
                </a:cubicBezTo>
                <a:cubicBezTo>
                  <a:pt x="667235" y="3901434"/>
                  <a:pt x="333617" y="3901438"/>
                  <a:pt x="0" y="3901438"/>
                </a:cubicBezTo>
                <a:lnTo>
                  <a:pt x="0" y="3901438"/>
                </a:lnTo>
                <a:lnTo>
                  <a:pt x="0" y="3901438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1000853" y="2"/>
                </a:lnTo>
                <a:cubicBezTo>
                  <a:pt x="1013291" y="2"/>
                  <a:pt x="1025219" y="68509"/>
                  <a:pt x="1034014" y="190458"/>
                </a:cubicBezTo>
                <a:cubicBezTo>
                  <a:pt x="1042809" y="312403"/>
                  <a:pt x="1047750" y="477800"/>
                  <a:pt x="1047750" y="650256"/>
                </a:cubicBezTo>
                <a:lnTo>
                  <a:pt x="1047750" y="65025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90000"/>
            </a:schemeClr>
          </a:solidFill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lnRef>
          <a:fill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fillRef>
          <a:effectRef idx="2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9061" tIns="100677" rIns="150206" bIns="100678" spcCol="1270" anchor="ctr"/>
          <a:lstStyle/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1835696" y="5445224"/>
            <a:ext cx="6624736" cy="421511"/>
          </a:xfrm>
          <a:custGeom>
            <a:avLst/>
            <a:gdLst>
              <a:gd name="connsiteX0" fmla="*/ 174629 w 1047750"/>
              <a:gd name="connsiteY0" fmla="*/ 0 h 3901440"/>
              <a:gd name="connsiteX1" fmla="*/ 873121 w 1047750"/>
              <a:gd name="connsiteY1" fmla="*/ 0 h 3901440"/>
              <a:gd name="connsiteX2" fmla="*/ 996602 w 1047750"/>
              <a:gd name="connsiteY2" fmla="*/ 51148 h 3901440"/>
              <a:gd name="connsiteX3" fmla="*/ 1047749 w 1047750"/>
              <a:gd name="connsiteY3" fmla="*/ 174629 h 3901440"/>
              <a:gd name="connsiteX4" fmla="*/ 1047750 w 1047750"/>
              <a:gd name="connsiteY4" fmla="*/ 3901440 h 3901440"/>
              <a:gd name="connsiteX5" fmla="*/ 1047750 w 1047750"/>
              <a:gd name="connsiteY5" fmla="*/ 3901440 h 3901440"/>
              <a:gd name="connsiteX6" fmla="*/ 1047750 w 1047750"/>
              <a:gd name="connsiteY6" fmla="*/ 3901440 h 3901440"/>
              <a:gd name="connsiteX7" fmla="*/ 0 w 1047750"/>
              <a:gd name="connsiteY7" fmla="*/ 3901440 h 3901440"/>
              <a:gd name="connsiteX8" fmla="*/ 0 w 1047750"/>
              <a:gd name="connsiteY8" fmla="*/ 3901440 h 3901440"/>
              <a:gd name="connsiteX9" fmla="*/ 0 w 1047750"/>
              <a:gd name="connsiteY9" fmla="*/ 3901440 h 3901440"/>
              <a:gd name="connsiteX10" fmla="*/ 0 w 1047750"/>
              <a:gd name="connsiteY10" fmla="*/ 174629 h 3901440"/>
              <a:gd name="connsiteX11" fmla="*/ 51148 w 1047750"/>
              <a:gd name="connsiteY11" fmla="*/ 51148 h 3901440"/>
              <a:gd name="connsiteX12" fmla="*/ 174629 w 1047750"/>
              <a:gd name="connsiteY12" fmla="*/ 1 h 3901440"/>
              <a:gd name="connsiteX13" fmla="*/ 174629 w 1047750"/>
              <a:gd name="connsiteY13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3901440">
                <a:moveTo>
                  <a:pt x="1047750" y="650256"/>
                </a:moveTo>
                <a:lnTo>
                  <a:pt x="1047750" y="3251184"/>
                </a:lnTo>
                <a:cubicBezTo>
                  <a:pt x="1047750" y="3423644"/>
                  <a:pt x="1042809" y="3589037"/>
                  <a:pt x="1034014" y="3710982"/>
                </a:cubicBezTo>
                <a:cubicBezTo>
                  <a:pt x="1025219" y="3832927"/>
                  <a:pt x="1013290" y="3901438"/>
                  <a:pt x="1000853" y="3901434"/>
                </a:cubicBezTo>
                <a:cubicBezTo>
                  <a:pt x="667235" y="3901434"/>
                  <a:pt x="333617" y="3901438"/>
                  <a:pt x="0" y="3901438"/>
                </a:cubicBezTo>
                <a:lnTo>
                  <a:pt x="0" y="3901438"/>
                </a:lnTo>
                <a:lnTo>
                  <a:pt x="0" y="3901438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1000853" y="2"/>
                </a:lnTo>
                <a:cubicBezTo>
                  <a:pt x="1013291" y="2"/>
                  <a:pt x="1025219" y="68509"/>
                  <a:pt x="1034014" y="190458"/>
                </a:cubicBezTo>
                <a:cubicBezTo>
                  <a:pt x="1042809" y="312403"/>
                  <a:pt x="1047750" y="477800"/>
                  <a:pt x="1047750" y="650256"/>
                </a:cubicBezTo>
                <a:lnTo>
                  <a:pt x="1047750" y="65025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lnRef>
          <a:fillRef idx="1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fillRef>
          <a:effectRef idx="2">
            <a:schemeClr val="accent5">
              <a:tint val="40000"/>
              <a:alpha val="90000"/>
              <a:hueOff val="-5607555"/>
              <a:satOff val="12444"/>
              <a:lumOff val="-203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9061" tIns="100677" rIns="150206" bIns="100678" spcCol="1270" anchor="ctr"/>
          <a:lstStyle/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28600" lvl="1" indent="-228600" defTabSz="11557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42" name="Text Box 235"/>
          <p:cNvSpPr txBox="1">
            <a:spLocks noChangeArrowheads="1"/>
          </p:cNvSpPr>
          <p:nvPr/>
        </p:nvSpPr>
        <p:spPr bwMode="auto">
          <a:xfrm>
            <a:off x="2001838" y="3732213"/>
            <a:ext cx="13144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Filter/DPX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43" name="Text Box 235"/>
          <p:cNvSpPr txBox="1">
            <a:spLocks noChangeArrowheads="1"/>
          </p:cNvSpPr>
          <p:nvPr/>
        </p:nvSpPr>
        <p:spPr bwMode="auto">
          <a:xfrm>
            <a:off x="3324225" y="3546475"/>
            <a:ext cx="1511300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GLM/ Diversity FEM /FEMiD</a:t>
            </a:r>
          </a:p>
        </p:txBody>
      </p:sp>
      <p:sp>
        <p:nvSpPr>
          <p:cNvPr id="22544" name="Text Box 235"/>
          <p:cNvSpPr txBox="1">
            <a:spLocks noChangeArrowheads="1"/>
          </p:cNvSpPr>
          <p:nvPr/>
        </p:nvSpPr>
        <p:spPr bwMode="auto">
          <a:xfrm>
            <a:off x="4756150" y="3546475"/>
            <a:ext cx="1944688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 Type </a:t>
            </a:r>
          </a:p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Connectivity Module 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Text Box 235"/>
          <p:cNvSpPr txBox="1">
            <a:spLocks noChangeArrowheads="1"/>
          </p:cNvSpPr>
          <p:nvPr/>
        </p:nvSpPr>
        <p:spPr bwMode="auto">
          <a:xfrm>
            <a:off x="219075" y="5508625"/>
            <a:ext cx="1800225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Current</a:t>
            </a:r>
            <a:endParaRPr kumimoji="0" lang="en-US" altLang="ko-KR" dirty="0">
              <a:solidFill>
                <a:schemeClr val="accent6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46" name="Text Box 235"/>
          <p:cNvSpPr txBox="1">
            <a:spLocks noChangeArrowheads="1"/>
          </p:cNvSpPr>
          <p:nvPr/>
        </p:nvSpPr>
        <p:spPr bwMode="auto">
          <a:xfrm>
            <a:off x="2068513" y="5568950"/>
            <a:ext cx="158432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500M/Month</a:t>
            </a:r>
            <a:endParaRPr kumimoji="0" lang="en-US" altLang="ko-KR" sz="1200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47" name="Text Box 235"/>
          <p:cNvSpPr txBox="1">
            <a:spLocks noChangeArrowheads="1"/>
          </p:cNvSpPr>
          <p:nvPr/>
        </p:nvSpPr>
        <p:spPr bwMode="auto">
          <a:xfrm>
            <a:off x="3611563" y="5568950"/>
            <a:ext cx="120967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15M/Month</a:t>
            </a:r>
          </a:p>
        </p:txBody>
      </p:sp>
      <p:sp>
        <p:nvSpPr>
          <p:cNvPr id="22548" name="Text Box 235"/>
          <p:cNvSpPr txBox="1">
            <a:spLocks noChangeArrowheads="1"/>
          </p:cNvSpPr>
          <p:nvPr/>
        </p:nvSpPr>
        <p:spPr bwMode="auto">
          <a:xfrm>
            <a:off x="5243513" y="5568950"/>
            <a:ext cx="120967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3M/Month</a:t>
            </a:r>
          </a:p>
        </p:txBody>
      </p:sp>
      <p:sp>
        <p:nvSpPr>
          <p:cNvPr id="22549" name="Text Box 235"/>
          <p:cNvSpPr txBox="1">
            <a:spLocks noChangeArrowheads="1"/>
          </p:cNvSpPr>
          <p:nvPr/>
        </p:nvSpPr>
        <p:spPr bwMode="auto">
          <a:xfrm>
            <a:off x="7164388" y="5580063"/>
            <a:ext cx="96837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6M/Month</a:t>
            </a:r>
          </a:p>
        </p:txBody>
      </p:sp>
      <p:sp>
        <p:nvSpPr>
          <p:cNvPr id="68" name="Text Box 235"/>
          <p:cNvSpPr txBox="1">
            <a:spLocks noChangeArrowheads="1"/>
          </p:cNvSpPr>
          <p:nvPr/>
        </p:nvSpPr>
        <p:spPr bwMode="auto">
          <a:xfrm>
            <a:off x="508000" y="4418013"/>
            <a:ext cx="1239838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Product</a:t>
            </a:r>
            <a:endParaRPr kumimoji="0" lang="en-US" altLang="ko-KR" dirty="0">
              <a:solidFill>
                <a:schemeClr val="accent6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9750" y="1303338"/>
            <a:ext cx="7920038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WiSOL</a:t>
            </a:r>
            <a:r>
              <a:rPr lang="en-US" altLang="ko-KR" sz="1200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</a:t>
            </a:r>
            <a:r>
              <a:rPr lang="en-US" altLang="ko-KR" sz="1200" dirty="0" smtClean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has </a:t>
            </a:r>
            <a:endParaRPr lang="en-US" altLang="ko-KR" sz="1200" dirty="0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defRPr/>
            </a:pPr>
            <a:endParaRPr lang="en-US" altLang="ko-KR" sz="1200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3G/LTE, Wi-Fi / Bluetooth ( + smart ) / ZigBee / Z-Wave / NFC / PLC Connectivity Module Design Techniques</a:t>
            </a: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pPr>
              <a:defRPr/>
            </a:pP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and Production available now.</a:t>
            </a:r>
          </a:p>
          <a:p>
            <a:pPr>
              <a:defRPr/>
            </a:pPr>
            <a:endParaRPr lang="en-US" altLang="ko-KR" sz="1200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Based on SAW</a:t>
            </a: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has  Ceramic / Dielectric / Magnetic body parts </a:t>
            </a: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and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 high level of the Packaging Design and Manufacturing skills for downsizing</a:t>
            </a:r>
            <a:r>
              <a:rPr lang="en-US" altLang="ko-KR" sz="1200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</a:t>
            </a:r>
            <a:endParaRPr lang="ko-KR" altLang="en-US" sz="1200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52" name="Text Box 235"/>
          <p:cNvSpPr txBox="1">
            <a:spLocks noChangeArrowheads="1"/>
          </p:cNvSpPr>
          <p:nvPr/>
        </p:nvSpPr>
        <p:spPr bwMode="auto">
          <a:xfrm>
            <a:off x="6484938" y="3546475"/>
            <a:ext cx="1943100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PBA Type </a:t>
            </a:r>
          </a:p>
          <a:p>
            <a:pPr algn="ctr"/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Connectivity Module 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kern="0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Capability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22554" name="TextBox 37"/>
          <p:cNvSpPr txBox="1">
            <a:spLocks noChangeArrowheads="1"/>
          </p:cNvSpPr>
          <p:nvPr/>
        </p:nvSpPr>
        <p:spPr bwMode="auto">
          <a:xfrm>
            <a:off x="1835150" y="3286125"/>
            <a:ext cx="504825" cy="2778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 b="1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</a:t>
            </a:r>
            <a:endParaRPr lang="ko-KR" altLang="en-US" sz="1200" b="1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555" name="TextBox 39"/>
          <p:cNvSpPr txBox="1">
            <a:spLocks noChangeArrowheads="1"/>
          </p:cNvSpPr>
          <p:nvPr/>
        </p:nvSpPr>
        <p:spPr bwMode="auto">
          <a:xfrm>
            <a:off x="4900613" y="3286125"/>
            <a:ext cx="647700" cy="2778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 b="1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CM</a:t>
            </a:r>
            <a:endParaRPr lang="ko-KR" altLang="en-US" sz="1200" b="1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51050" y="4005263"/>
            <a:ext cx="1296988" cy="1008062"/>
          </a:xfrm>
          <a:prstGeom prst="roundRect">
            <a:avLst>
              <a:gd name="adj" fmla="val 11065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pic>
        <p:nvPicPr>
          <p:cNvPr id="22557" name="Picture 202" descr="wafer_01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1405278">
            <a:off x="2087563" y="4167188"/>
            <a:ext cx="693737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8" name="그림 45" descr="DPX크기비교3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9250" y="4562475"/>
            <a:ext cx="360363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9" name="그림 46" descr="1411Filter4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9250" y="4129088"/>
            <a:ext cx="360363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모서리가 둥근 직사각형 49"/>
          <p:cNvSpPr/>
          <p:nvPr/>
        </p:nvSpPr>
        <p:spPr>
          <a:xfrm>
            <a:off x="3563938" y="4005263"/>
            <a:ext cx="1008062" cy="1008062"/>
          </a:xfrm>
          <a:prstGeom prst="roundRect">
            <a:avLst>
              <a:gd name="adj" fmla="val 11065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pic>
        <p:nvPicPr>
          <p:cNvPr id="2256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8400" y="4149725"/>
            <a:ext cx="731838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모서리가 둥근 직사각형 55"/>
          <p:cNvSpPr/>
          <p:nvPr/>
        </p:nvSpPr>
        <p:spPr>
          <a:xfrm>
            <a:off x="5003800" y="4005263"/>
            <a:ext cx="1296988" cy="1008062"/>
          </a:xfrm>
          <a:prstGeom prst="roundRect">
            <a:avLst>
              <a:gd name="adj" fmla="val 11065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grpSp>
        <p:nvGrpSpPr>
          <p:cNvPr id="22563" name="그룹 59"/>
          <p:cNvGrpSpPr>
            <a:grpSpLocks/>
          </p:cNvGrpSpPr>
          <p:nvPr/>
        </p:nvGrpSpPr>
        <p:grpSpPr bwMode="auto">
          <a:xfrm>
            <a:off x="5160963" y="4208463"/>
            <a:ext cx="998537" cy="576262"/>
            <a:chOff x="5526975" y="4077072"/>
            <a:chExt cx="998381" cy="576064"/>
          </a:xfrm>
        </p:grpSpPr>
        <p:pic>
          <p:nvPicPr>
            <p:cNvPr id="2257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62170" y="4149080"/>
              <a:ext cx="463186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71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74138" y="4365104"/>
              <a:ext cx="46318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72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26975" y="4077072"/>
              <a:ext cx="46318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4" name="모서리가 둥근 직사각형 63"/>
          <p:cNvSpPr/>
          <p:nvPr/>
        </p:nvSpPr>
        <p:spPr>
          <a:xfrm>
            <a:off x="6732588" y="4005263"/>
            <a:ext cx="1368425" cy="1008062"/>
          </a:xfrm>
          <a:prstGeom prst="roundRect">
            <a:avLst>
              <a:gd name="adj" fmla="val 11065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grpSp>
        <p:nvGrpSpPr>
          <p:cNvPr id="22565" name="그룹 64"/>
          <p:cNvGrpSpPr>
            <a:grpSpLocks/>
          </p:cNvGrpSpPr>
          <p:nvPr/>
        </p:nvGrpSpPr>
        <p:grpSpPr bwMode="auto">
          <a:xfrm>
            <a:off x="6796088" y="4089400"/>
            <a:ext cx="944562" cy="635000"/>
            <a:chOff x="7236296" y="4051671"/>
            <a:chExt cx="944571" cy="635057"/>
          </a:xfrm>
        </p:grpSpPr>
        <p:pic>
          <p:nvPicPr>
            <p:cNvPr id="22567" name="Picture 9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433800" y="4057752"/>
              <a:ext cx="288032" cy="288032"/>
            </a:xfrm>
            <a:prstGeom prst="rect">
              <a:avLst/>
            </a:prstGeom>
            <a:noFill/>
            <a:ln w="1">
              <a:noFill/>
              <a:miter lim="800000"/>
              <a:headEnd/>
              <a:tailEnd/>
            </a:ln>
          </p:spPr>
        </p:pic>
        <p:pic>
          <p:nvPicPr>
            <p:cNvPr id="22568" name="Picture 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236296" y="4365104"/>
              <a:ext cx="616446" cy="321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9" name="Picture 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73761" y="4051671"/>
              <a:ext cx="307106" cy="440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66" name="Picture 56" descr="C:\Users\P13789\Desktop\Project\M2M 제품컷\PS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4581525"/>
            <a:ext cx="6032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43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10/23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b="42719"/>
          <a:stretch>
            <a:fillRect/>
          </a:stretch>
        </p:blipFill>
        <p:spPr bwMode="auto">
          <a:xfrm>
            <a:off x="395288" y="1989138"/>
            <a:ext cx="24384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179"/>
          <p:cNvSpPr>
            <a:spLocks noChangeArrowheads="1"/>
          </p:cNvSpPr>
          <p:nvPr/>
        </p:nvSpPr>
        <p:spPr bwMode="auto">
          <a:xfrm>
            <a:off x="3309938" y="4953000"/>
            <a:ext cx="5438775" cy="1212850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</p:spPr>
        <p:txBody>
          <a:bodyPr lIns="1620000" tIns="108000" rIns="36000" bIns="108000" anchor="ctr"/>
          <a:lstStyle/>
          <a:p>
            <a:pPr>
              <a:lnSpc>
                <a:spcPct val="150000"/>
              </a:lnSpc>
              <a:defRPr/>
            </a:pPr>
            <a:endParaRPr lang="en-US" altLang="ko-KR" sz="1200" b="1" dirty="0">
              <a:solidFill>
                <a:srgbClr val="6699FF"/>
              </a:solidFill>
              <a:latin typeface="Vrinda" pitchFamily="34" charset="0"/>
              <a:ea typeface="맑은 고딕" pitchFamily="50" charset="-127"/>
              <a:cs typeface="Vrinda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6699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Diversity FEM, GPS LNA Module, FEMiD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component making a packaging RF switch and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various SAW filters into one embedded plate with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electronic cells</a:t>
            </a:r>
            <a:r>
              <a:rPr lang="en-US" altLang="ko-KR" sz="1100" dirty="0">
                <a:latin typeface="Vrinda" pitchFamily="34" charset="0"/>
                <a:ea typeface="맑은 고딕" pitchFamily="50" charset="-127"/>
                <a:cs typeface="Vrinda" pitchFamily="34" charset="0"/>
              </a:rPr>
              <a:t>.</a:t>
            </a:r>
            <a:endParaRPr lang="en-US" altLang="ko-KR" sz="900" dirty="0">
              <a:latin typeface="Vrinda" pitchFamily="34" charset="0"/>
              <a:ea typeface="맑은 고딕" pitchFamily="50" charset="-127"/>
              <a:cs typeface="Vrinda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>
              <a:latin typeface="Vrinda" pitchFamily="34" charset="0"/>
              <a:ea typeface="맑은 고딕" pitchFamily="50" charset="-127"/>
              <a:cs typeface="Vrinda" pitchFamily="34" charset="0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606425" y="2339975"/>
            <a:ext cx="200025" cy="2397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914400" y="3460750"/>
            <a:ext cx="198438" cy="2381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1112838" y="3449638"/>
            <a:ext cx="200025" cy="2381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285875" y="3328988"/>
            <a:ext cx="200025" cy="241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1168400" y="4586288"/>
            <a:ext cx="200025" cy="2397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1330325" y="3860800"/>
            <a:ext cx="200025" cy="238125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939800" y="4067175"/>
            <a:ext cx="200025" cy="239713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1133475" y="4106863"/>
            <a:ext cx="200025" cy="23971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606425" y="4106863"/>
            <a:ext cx="331788" cy="23971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latin typeface="Vrinda" pitchFamily="34" charset="0"/>
              <a:cs typeface="Vrinda" pitchFamily="34" charset="0"/>
            </a:endParaRPr>
          </a:p>
        </p:txBody>
      </p:sp>
      <p:sp>
        <p:nvSpPr>
          <p:cNvPr id="23566" name="AutoShape 179"/>
          <p:cNvSpPr>
            <a:spLocks noChangeArrowheads="1"/>
          </p:cNvSpPr>
          <p:nvPr/>
        </p:nvSpPr>
        <p:spPr bwMode="auto">
          <a:xfrm>
            <a:off x="3309938" y="3421063"/>
            <a:ext cx="5438775" cy="1223962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rgbClr val="3399FF"/>
            </a:solidFill>
            <a:round/>
            <a:headEnd/>
            <a:tailEnd/>
          </a:ln>
        </p:spPr>
        <p:txBody>
          <a:bodyPr lIns="1620000" tIns="108000" rIns="36000" bIns="108000" anchor="ctr"/>
          <a:lstStyle/>
          <a:p>
            <a:pPr>
              <a:lnSpc>
                <a:spcPct val="150000"/>
              </a:lnSpc>
            </a:pPr>
            <a:endParaRPr lang="en-US" altLang="ko-KR" sz="500" b="1">
              <a:solidFill>
                <a:srgbClr val="6699FF"/>
              </a:solidFill>
              <a:latin typeface="Vrinda" pitchFamily="34" charset="0"/>
              <a:ea typeface="맑은 고딕" pitchFamily="50" charset="-127"/>
              <a:cs typeface="Vrind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6699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Frequency separator for RX-TX</a:t>
            </a:r>
            <a:endParaRPr lang="ko-KR" altLang="en-US" sz="1200" b="1">
              <a:solidFill>
                <a:srgbClr val="6699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Component locating near of antenna of mobile phone dividing Receiving signal and sending signal.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It enables receiving and sending in one antenna.</a:t>
            </a:r>
            <a:endParaRPr lang="ko-KR" altLang="ko-KR" sz="110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AutoShape 179"/>
          <p:cNvSpPr>
            <a:spLocks noChangeArrowheads="1"/>
          </p:cNvSpPr>
          <p:nvPr/>
        </p:nvSpPr>
        <p:spPr bwMode="auto">
          <a:xfrm>
            <a:off x="3309938" y="1820863"/>
            <a:ext cx="5438775" cy="1281112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 lIns="1620000" tIns="108000" rIns="36000" bIns="10800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6699FF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 (Surface Acoustic Wave Filter)</a:t>
            </a:r>
            <a:endParaRPr lang="ko-KR" altLang="en-US" sz="1200" b="1" dirty="0">
              <a:solidFill>
                <a:srgbClr val="6699FF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Essential RF component selectively transmits certain frequency required for mobile communication system. </a:t>
            </a:r>
            <a:endParaRPr lang="ko-KR" altLang="ko-KR" sz="1200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3568" name="AutoShape 62"/>
          <p:cNvCxnSpPr>
            <a:cxnSpLocks noChangeShapeType="1"/>
          </p:cNvCxnSpPr>
          <p:nvPr/>
        </p:nvCxnSpPr>
        <p:spPr bwMode="auto">
          <a:xfrm>
            <a:off x="1571625" y="3879850"/>
            <a:ext cx="1716088" cy="220663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00B0F0"/>
            </a:solidFill>
            <a:prstDash val="sysDot"/>
            <a:miter lim="800000"/>
            <a:headEnd/>
            <a:tailEnd type="triangle" w="med" len="med"/>
          </a:ln>
        </p:spPr>
      </p:cxnSp>
      <p:cxnSp>
        <p:nvCxnSpPr>
          <p:cNvPr id="23569" name="AutoShape 63"/>
          <p:cNvCxnSpPr>
            <a:cxnSpLocks noChangeShapeType="1"/>
          </p:cNvCxnSpPr>
          <p:nvPr/>
        </p:nvCxnSpPr>
        <p:spPr bwMode="auto">
          <a:xfrm flipV="1">
            <a:off x="1593850" y="2574925"/>
            <a:ext cx="1695450" cy="868363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FF0000"/>
            </a:solidFill>
            <a:prstDash val="sysDot"/>
            <a:miter lim="800000"/>
            <a:headEnd/>
            <a:tailEnd type="triangle" w="med" len="med"/>
          </a:ln>
        </p:spPr>
      </p:cxnSp>
      <p:pic>
        <p:nvPicPr>
          <p:cNvPr id="23570" name="그림 22" descr="DPX크기비교3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00" y="3662363"/>
            <a:ext cx="9477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1" name="그림 23" descr="1411Filter4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9800" y="2049463"/>
            <a:ext cx="1052513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2" name="AutoShape 63"/>
          <p:cNvCxnSpPr>
            <a:cxnSpLocks noChangeShapeType="1"/>
            <a:stCxn id="15" idx="3"/>
          </p:cNvCxnSpPr>
          <p:nvPr/>
        </p:nvCxnSpPr>
        <p:spPr bwMode="auto">
          <a:xfrm rot="16200000" flipH="1">
            <a:off x="1497013" y="3470275"/>
            <a:ext cx="928688" cy="2611437"/>
          </a:xfrm>
          <a:prstGeom prst="bentConnector2">
            <a:avLst/>
          </a:prstGeom>
          <a:noFill/>
          <a:ln w="38100" cap="rnd">
            <a:solidFill>
              <a:srgbClr val="FFC000"/>
            </a:solidFill>
            <a:prstDash val="sysDot"/>
            <a:miter lim="800000"/>
            <a:headEnd/>
            <a:tailEnd type="triangle" w="med" len="med"/>
          </a:ln>
        </p:spPr>
      </p:cxnSp>
      <p:pic>
        <p:nvPicPr>
          <p:cNvPr id="2357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8" y="5221288"/>
            <a:ext cx="635000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4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9088" y="5233988"/>
            <a:ext cx="514350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자유형 24"/>
          <p:cNvSpPr/>
          <p:nvPr/>
        </p:nvSpPr>
        <p:spPr>
          <a:xfrm>
            <a:off x="3419872" y="1661502"/>
            <a:ext cx="1440160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3419872" y="4827455"/>
            <a:ext cx="1440160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0192191"/>
              <a:satOff val="50878"/>
              <a:lumOff val="-32353"/>
              <a:alphaOff val="0"/>
            </a:schemeClr>
          </a:fillRef>
          <a:effectRef idx="3">
            <a:schemeClr val="accent5">
              <a:hueOff val="-10192191"/>
              <a:satOff val="50878"/>
              <a:lumOff val="-32353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581" name="AutoShape 325"/>
          <p:cNvSpPr>
            <a:spLocks noChangeArrowheads="1"/>
          </p:cNvSpPr>
          <p:nvPr/>
        </p:nvSpPr>
        <p:spPr bwMode="auto">
          <a:xfrm flipH="1">
            <a:off x="3419475" y="1628775"/>
            <a:ext cx="1708150" cy="288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altLang="en-US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</a:t>
            </a:r>
          </a:p>
        </p:txBody>
      </p:sp>
      <p:sp>
        <p:nvSpPr>
          <p:cNvPr id="28" name="자유형 27"/>
          <p:cNvSpPr/>
          <p:nvPr/>
        </p:nvSpPr>
        <p:spPr>
          <a:xfrm>
            <a:off x="3419872" y="3277033"/>
            <a:ext cx="1440160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5096096"/>
              <a:satOff val="25439"/>
              <a:lumOff val="-16177"/>
              <a:alphaOff val="0"/>
            </a:schemeClr>
          </a:fillRef>
          <a:effectRef idx="3">
            <a:schemeClr val="accent5">
              <a:hueOff val="-5096096"/>
              <a:satOff val="25439"/>
              <a:lumOff val="-16177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585" name="AutoShape 325"/>
          <p:cNvSpPr>
            <a:spLocks noChangeArrowheads="1"/>
          </p:cNvSpPr>
          <p:nvPr/>
        </p:nvSpPr>
        <p:spPr bwMode="auto">
          <a:xfrm flipH="1">
            <a:off x="3400425" y="3213100"/>
            <a:ext cx="1708150" cy="3905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altLang="en-US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Duplexer</a:t>
            </a:r>
          </a:p>
        </p:txBody>
      </p:sp>
      <p:sp>
        <p:nvSpPr>
          <p:cNvPr id="23586" name="AutoShape 325"/>
          <p:cNvSpPr>
            <a:spLocks noChangeArrowheads="1"/>
          </p:cNvSpPr>
          <p:nvPr/>
        </p:nvSpPr>
        <p:spPr bwMode="auto">
          <a:xfrm flipH="1">
            <a:off x="3330575" y="4729163"/>
            <a:ext cx="2195513" cy="4826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altLang="en-US" sz="1200">
                <a:solidFill>
                  <a:srgbClr val="327DC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en-US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Front End Module </a:t>
            </a:r>
          </a:p>
        </p:txBody>
      </p:sp>
      <p:sp>
        <p:nvSpPr>
          <p:cNvPr id="32" name="TextBox 81"/>
          <p:cNvSpPr txBox="1">
            <a:spLocks noChangeArrowheads="1"/>
          </p:cNvSpPr>
          <p:nvPr/>
        </p:nvSpPr>
        <p:spPr bwMode="auto">
          <a:xfrm>
            <a:off x="395288" y="1341438"/>
            <a:ext cx="12239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sz="2400" b="1" dirty="0" smtClean="0">
                <a:solidFill>
                  <a:srgbClr val="3B5998"/>
                </a:solidFill>
                <a:latin typeface="+mn-lt"/>
                <a:ea typeface="HY견고딕" pitchFamily="18" charset="-127"/>
              </a:rPr>
              <a:t>1. RF </a:t>
            </a:r>
            <a:endParaRPr kumimoji="0" lang="ko-KR" altLang="en-US" sz="2400" b="1" dirty="0">
              <a:solidFill>
                <a:srgbClr val="3B5998"/>
              </a:solidFill>
              <a:latin typeface="+mn-lt"/>
              <a:ea typeface="HY견고딕" pitchFamily="18" charset="-127"/>
            </a:endParaRPr>
          </a:p>
        </p:txBody>
      </p:sp>
      <p:sp>
        <p:nvSpPr>
          <p:cNvPr id="34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Product Portfolio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11/23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79"/>
          <p:cNvSpPr>
            <a:spLocks noChangeArrowheads="1"/>
          </p:cNvSpPr>
          <p:nvPr/>
        </p:nvSpPr>
        <p:spPr bwMode="auto">
          <a:xfrm>
            <a:off x="3979863" y="4291013"/>
            <a:ext cx="5056187" cy="2085975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</p:spPr>
        <p:txBody>
          <a:bodyPr lIns="1404000" tIns="108000" rIns="36000" bIns="108000"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WISOL can support All wireless solutions, such as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3G/LTE, Wi-Fi, Bluetooth, NFC, </a:t>
            </a:r>
            <a:r>
              <a:rPr lang="en-US" altLang="ko-KR" sz="10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ZigBee</a:t>
            </a: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en-US" altLang="ko-KR" sz="1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Z-wave </a:t>
            </a: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to make a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connection  in short-range with wireless solutions. </a:t>
            </a:r>
            <a:endParaRPr lang="en-US" altLang="ko-KR" sz="1000" dirty="0">
              <a:solidFill>
                <a:schemeClr val="tx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eaLnBrk="0" latinLnBrk="0" hangingPunct="0">
              <a:lnSpc>
                <a:spcPct val="150000"/>
              </a:lnSpc>
              <a:buFont typeface="Arial" pitchFamily="34" charset="0"/>
              <a:buChar char="•"/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Always  be a pioneer for new connectivity market; </a:t>
            </a:r>
          </a:p>
          <a:p>
            <a:pPr eaLnBrk="0" latinLnBrk="0" hangingPunct="0">
              <a:lnSpc>
                <a:spcPct val="150000"/>
              </a:lnSpc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Wearable  and IoE  with High Advanced wireless</a:t>
            </a:r>
          </a:p>
          <a:p>
            <a:pPr eaLnBrk="0" latinLnBrk="0" hangingPunct="0">
              <a:lnSpc>
                <a:spcPct val="150000"/>
              </a:lnSpc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Technology </a:t>
            </a:r>
            <a:endParaRPr lang="en-US" altLang="ko-KR" sz="1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116013" y="4076700"/>
            <a:ext cx="2735262" cy="252095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4" name="AutoShape 179"/>
          <p:cNvSpPr>
            <a:spLocks noChangeArrowheads="1"/>
          </p:cNvSpPr>
          <p:nvPr/>
        </p:nvSpPr>
        <p:spPr bwMode="auto">
          <a:xfrm>
            <a:off x="500063" y="1817688"/>
            <a:ext cx="5080000" cy="1466850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</p:spPr>
        <p:txBody>
          <a:bodyPr lIns="1620000" tIns="108000" rIns="36000" bIns="108000" anchor="ctr"/>
          <a:lstStyle/>
          <a:p>
            <a:pPr>
              <a:lnSpc>
                <a:spcPct val="150000"/>
              </a:lnSpc>
              <a:defRPr/>
            </a:pPr>
            <a:endParaRPr lang="en-US" altLang="ko-KR" sz="11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6243637" y="4153801"/>
            <a:ext cx="2448272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0192191"/>
              <a:satOff val="50878"/>
              <a:lumOff val="-32353"/>
              <a:alphaOff val="0"/>
            </a:schemeClr>
          </a:fillRef>
          <a:effectRef idx="3">
            <a:schemeClr val="accent5">
              <a:hueOff val="-10192191"/>
              <a:satOff val="50878"/>
              <a:lumOff val="-32353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/>
          </a:p>
        </p:txBody>
      </p:sp>
      <p:sp>
        <p:nvSpPr>
          <p:cNvPr id="41" name="자유형 40"/>
          <p:cNvSpPr/>
          <p:nvPr/>
        </p:nvSpPr>
        <p:spPr>
          <a:xfrm>
            <a:off x="571805" y="1663450"/>
            <a:ext cx="2016224" cy="265680"/>
          </a:xfrm>
          <a:custGeom>
            <a:avLst/>
            <a:gdLst>
              <a:gd name="connsiteX0" fmla="*/ 0 w 1764196"/>
              <a:gd name="connsiteY0" fmla="*/ 44281 h 265680"/>
              <a:gd name="connsiteX1" fmla="*/ 12970 w 1764196"/>
              <a:gd name="connsiteY1" fmla="*/ 12970 h 265680"/>
              <a:gd name="connsiteX2" fmla="*/ 44281 w 1764196"/>
              <a:gd name="connsiteY2" fmla="*/ 0 h 265680"/>
              <a:gd name="connsiteX3" fmla="*/ 1719915 w 1764196"/>
              <a:gd name="connsiteY3" fmla="*/ 0 h 265680"/>
              <a:gd name="connsiteX4" fmla="*/ 1751226 w 1764196"/>
              <a:gd name="connsiteY4" fmla="*/ 12970 h 265680"/>
              <a:gd name="connsiteX5" fmla="*/ 1764196 w 1764196"/>
              <a:gd name="connsiteY5" fmla="*/ 44281 h 265680"/>
              <a:gd name="connsiteX6" fmla="*/ 1764196 w 1764196"/>
              <a:gd name="connsiteY6" fmla="*/ 221399 h 265680"/>
              <a:gd name="connsiteX7" fmla="*/ 1751226 w 1764196"/>
              <a:gd name="connsiteY7" fmla="*/ 252710 h 265680"/>
              <a:gd name="connsiteX8" fmla="*/ 1719915 w 1764196"/>
              <a:gd name="connsiteY8" fmla="*/ 265680 h 265680"/>
              <a:gd name="connsiteX9" fmla="*/ 44281 w 1764196"/>
              <a:gd name="connsiteY9" fmla="*/ 265680 h 265680"/>
              <a:gd name="connsiteX10" fmla="*/ 12970 w 1764196"/>
              <a:gd name="connsiteY10" fmla="*/ 252710 h 265680"/>
              <a:gd name="connsiteX11" fmla="*/ 0 w 1764196"/>
              <a:gd name="connsiteY11" fmla="*/ 221399 h 265680"/>
              <a:gd name="connsiteX12" fmla="*/ 0 w 1764196"/>
              <a:gd name="connsiteY12" fmla="*/ 44281 h 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4196" h="265680">
                <a:moveTo>
                  <a:pt x="0" y="44281"/>
                </a:moveTo>
                <a:cubicBezTo>
                  <a:pt x="0" y="32537"/>
                  <a:pt x="4665" y="21274"/>
                  <a:pt x="12970" y="12970"/>
                </a:cubicBezTo>
                <a:cubicBezTo>
                  <a:pt x="21274" y="4666"/>
                  <a:pt x="32537" y="0"/>
                  <a:pt x="44281" y="0"/>
                </a:cubicBezTo>
                <a:lnTo>
                  <a:pt x="1719915" y="0"/>
                </a:lnTo>
                <a:cubicBezTo>
                  <a:pt x="1731659" y="0"/>
                  <a:pt x="1742922" y="4665"/>
                  <a:pt x="1751226" y="12970"/>
                </a:cubicBezTo>
                <a:cubicBezTo>
                  <a:pt x="1759530" y="21274"/>
                  <a:pt x="1764196" y="32537"/>
                  <a:pt x="1764196" y="44281"/>
                </a:cubicBezTo>
                <a:lnTo>
                  <a:pt x="1764196" y="221399"/>
                </a:lnTo>
                <a:cubicBezTo>
                  <a:pt x="1764196" y="233143"/>
                  <a:pt x="1759531" y="244406"/>
                  <a:pt x="1751226" y="252710"/>
                </a:cubicBezTo>
                <a:cubicBezTo>
                  <a:pt x="1742922" y="261014"/>
                  <a:pt x="1731659" y="265680"/>
                  <a:pt x="1719915" y="265680"/>
                </a:cubicBezTo>
                <a:lnTo>
                  <a:pt x="44281" y="265680"/>
                </a:lnTo>
                <a:cubicBezTo>
                  <a:pt x="32537" y="265680"/>
                  <a:pt x="21274" y="261015"/>
                  <a:pt x="12970" y="252710"/>
                </a:cubicBezTo>
                <a:cubicBezTo>
                  <a:pt x="4666" y="244406"/>
                  <a:pt x="0" y="233143"/>
                  <a:pt x="0" y="221399"/>
                </a:cubicBezTo>
                <a:lnTo>
                  <a:pt x="0" y="44281"/>
                </a:lnTo>
                <a:close/>
              </a:path>
            </a:pathLst>
          </a:custGeom>
          <a:solidFill>
            <a:srgbClr val="33CC3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5096096"/>
              <a:satOff val="25439"/>
              <a:lumOff val="-16177"/>
              <a:alphaOff val="0"/>
            </a:schemeClr>
          </a:fillRef>
          <a:effectRef idx="3">
            <a:schemeClr val="accent5">
              <a:hueOff val="-5096096"/>
              <a:satOff val="25439"/>
              <a:lumOff val="-16177"/>
              <a:alphaOff val="0"/>
            </a:schemeClr>
          </a:effectRef>
          <a:fontRef idx="minor">
            <a:schemeClr val="lt1"/>
          </a:fontRef>
        </p:style>
        <p:txBody>
          <a:bodyPr lIns="79651" tIns="12969" rIns="79651" bIns="12969" spcCol="1270" anchor="ctr"/>
          <a:lstStyle/>
          <a:p>
            <a:pPr defTabSz="4000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900" dirty="0"/>
          </a:p>
        </p:txBody>
      </p:sp>
      <p:sp>
        <p:nvSpPr>
          <p:cNvPr id="24588" name="AutoShape 325"/>
          <p:cNvSpPr>
            <a:spLocks noChangeArrowheads="1"/>
          </p:cNvSpPr>
          <p:nvPr/>
        </p:nvSpPr>
        <p:spPr bwMode="auto">
          <a:xfrm flipH="1">
            <a:off x="571500" y="1557338"/>
            <a:ext cx="2195513" cy="4826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altLang="en-US" sz="1200" b="1" dirty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en-US" sz="1200" b="1" dirty="0" err="1" smtClean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</a:t>
            </a:r>
            <a:r>
              <a:rPr lang="en-US" altLang="en-US" sz="1200" b="1" dirty="0" smtClean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en-US" sz="1200" b="1" dirty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System </a:t>
            </a:r>
            <a:r>
              <a:rPr lang="en-US" altLang="en-US" sz="1200" b="1" dirty="0" smtClean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 </a:t>
            </a:r>
            <a:r>
              <a:rPr lang="en-US" altLang="en-US" sz="1200" b="1" dirty="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Package )   </a:t>
            </a:r>
          </a:p>
        </p:txBody>
      </p:sp>
      <p:sp>
        <p:nvSpPr>
          <p:cNvPr id="34" name="AutoShape 325"/>
          <p:cNvSpPr>
            <a:spLocks noChangeArrowheads="1"/>
          </p:cNvSpPr>
          <p:nvPr/>
        </p:nvSpPr>
        <p:spPr bwMode="auto">
          <a:xfrm flipH="1">
            <a:off x="6224588" y="4051300"/>
            <a:ext cx="1876425" cy="4826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  <a:defRPr/>
            </a:pPr>
            <a:r>
              <a:rPr lang="en-US" altLang="en-US" sz="1200" b="1" dirty="0">
                <a:solidFill>
                  <a:schemeClr val="tx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PBA  ( Printed Board Assembly )</a:t>
            </a:r>
            <a:endParaRPr lang="en-US" altLang="en-US" sz="1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24590" name="그룹 51"/>
          <p:cNvGrpSpPr>
            <a:grpSpLocks/>
          </p:cNvGrpSpPr>
          <p:nvPr/>
        </p:nvGrpSpPr>
        <p:grpSpPr bwMode="auto">
          <a:xfrm>
            <a:off x="1411288" y="4365625"/>
            <a:ext cx="2328862" cy="1781175"/>
            <a:chOff x="1363253" y="4403226"/>
            <a:chExt cx="2329118" cy="1781211"/>
          </a:xfrm>
        </p:grpSpPr>
        <p:pic>
          <p:nvPicPr>
            <p:cNvPr id="24620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15816" y="5661248"/>
              <a:ext cx="640379" cy="427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1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63253" y="4460409"/>
              <a:ext cx="604421" cy="490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2" name="Picture 15" descr="samsung top ten list of laptop brands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93527" y="5089420"/>
              <a:ext cx="298844" cy="286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3" name="Picture 21" descr="http://media.bestofmicro.com/I/C/416676/original/Samsung-ATIV-One-7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54672" y="4517592"/>
              <a:ext cx="469611" cy="299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4" name="Picture 23" descr="Samsung Ultrasound Ugeo H6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42395" y="5203786"/>
              <a:ext cx="298844" cy="429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5" name="Picture 2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76960" y="5338905"/>
              <a:ext cx="469611" cy="271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6" name="Picture 2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079820" y="5203786"/>
              <a:ext cx="380643" cy="327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7" name="Picture 27" descr="We repair your home appliance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63253" y="5775614"/>
              <a:ext cx="533649" cy="408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8" name="Picture 29" descr="Walkera QR X350 best cheap drones to buy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258962" y="4403226"/>
              <a:ext cx="640379" cy="418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29" name="Picture 32" descr="Samsung  CLX-3175FN Color Laser Multifunction Printe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258962" y="5718431"/>
              <a:ext cx="444529" cy="434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30" name="Picture 19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591183" y="4975055"/>
              <a:ext cx="360169" cy="245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591" name="Picture 3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55750" y="3517900"/>
            <a:ext cx="16732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2" name="Picture 3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84538" y="3508375"/>
            <a:ext cx="14874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3" name="Picture 3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859338" y="3508375"/>
            <a:ext cx="5302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4" name="Picture 3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468938" y="3517900"/>
            <a:ext cx="10556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5" name="Picture 3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581775" y="3500438"/>
            <a:ext cx="906463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타원 69"/>
          <p:cNvSpPr/>
          <p:nvPr/>
        </p:nvSpPr>
        <p:spPr>
          <a:xfrm>
            <a:off x="5724525" y="1635125"/>
            <a:ext cx="1727200" cy="169545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24597" name="그룹 70"/>
          <p:cNvGrpSpPr>
            <a:grpSpLocks/>
          </p:cNvGrpSpPr>
          <p:nvPr/>
        </p:nvGrpSpPr>
        <p:grpSpPr bwMode="auto">
          <a:xfrm>
            <a:off x="5776913" y="1809750"/>
            <a:ext cx="1603375" cy="1320800"/>
            <a:chOff x="4427984" y="1556792"/>
            <a:chExt cx="1603349" cy="1320422"/>
          </a:xfrm>
        </p:grpSpPr>
        <p:pic>
          <p:nvPicPr>
            <p:cNvPr id="24613" name="Picture 18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-1375842">
              <a:off x="5651766" y="2049026"/>
              <a:ext cx="379567" cy="348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4" name="Picture 2" descr="Fitbit Flex Wireless Activity + Sleep Wristband, Pink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 rot="1543736">
              <a:off x="5436205" y="1629088"/>
              <a:ext cx="431651" cy="431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5" name="Picture 4" descr="http://keyassets.timeincuk.net/inspirewp/live/wp-content/uploads/sites/13/2013/03/Samsung_Galaxy_Camera_1-630x419.jp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4789095" y="1556792"/>
              <a:ext cx="574993" cy="38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6" name="Picture 6" descr="HandyCam Camcorder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644008" y="2492896"/>
              <a:ext cx="689992" cy="384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7" name="Picture 8" descr="Galaxy Note Edge, with S Pen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 rot="-1291591">
              <a:off x="4907100" y="2062916"/>
              <a:ext cx="575417" cy="365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8" name="Picture 11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 rot="285329">
              <a:off x="5275606" y="2354648"/>
              <a:ext cx="533353" cy="515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19" name="Picture 30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4427984" y="2016439"/>
              <a:ext cx="344996" cy="404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98" name="직사각형 71"/>
          <p:cNvSpPr>
            <a:spLocks noChangeArrowheads="1"/>
          </p:cNvSpPr>
          <p:nvPr/>
        </p:nvSpPr>
        <p:spPr bwMode="auto">
          <a:xfrm>
            <a:off x="684213" y="2060575"/>
            <a:ext cx="5151437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      WISOL can support  </a:t>
            </a:r>
            <a:r>
              <a:rPr lang="en-US" altLang="ko-KR" sz="11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</a:t>
            </a:r>
            <a:r>
              <a:rPr lang="en-US" altLang="ko-KR" sz="11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 System </a:t>
            </a:r>
            <a:r>
              <a:rPr lang="en-US" altLang="ko-KR" sz="11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 </a:t>
            </a: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Package )Type Modules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       for small size devices, such as Mobile Phone, Digital Camera,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       Digital Cam and Wearable devices.</a:t>
            </a:r>
          </a:p>
        </p:txBody>
      </p:sp>
      <p:pic>
        <p:nvPicPr>
          <p:cNvPr id="24599" name="Picture 4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003300" y="2251075"/>
            <a:ext cx="46355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0" name="Picture 5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15963" y="2393950"/>
            <a:ext cx="4635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1" name="Picture 5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1500" y="2178050"/>
            <a:ext cx="4635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원형 화살표 83"/>
          <p:cNvSpPr/>
          <p:nvPr/>
        </p:nvSpPr>
        <p:spPr>
          <a:xfrm flipV="1">
            <a:off x="6300788" y="1781175"/>
            <a:ext cx="2663825" cy="2224088"/>
          </a:xfrm>
          <a:prstGeom prst="circularArrow">
            <a:avLst>
              <a:gd name="adj1" fmla="val 4687"/>
              <a:gd name="adj2" fmla="val 4053617"/>
              <a:gd name="adj3" fmla="val 2513083"/>
              <a:gd name="adj4" fmla="val 16603681"/>
              <a:gd name="adj5" fmla="val 909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7" name="원형 화살표 86"/>
          <p:cNvSpPr/>
          <p:nvPr/>
        </p:nvSpPr>
        <p:spPr>
          <a:xfrm flipH="1">
            <a:off x="250825" y="3476625"/>
            <a:ext cx="2305050" cy="2400300"/>
          </a:xfrm>
          <a:prstGeom prst="circularArrow">
            <a:avLst>
              <a:gd name="adj1" fmla="val 4687"/>
              <a:gd name="adj2" fmla="val 2032143"/>
              <a:gd name="adj3" fmla="val 2513083"/>
              <a:gd name="adj4" fmla="val 16603681"/>
              <a:gd name="adj5" fmla="val 909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Product Portfolio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1" name="TextBox 81"/>
          <p:cNvSpPr txBox="1">
            <a:spLocks noChangeArrowheads="1"/>
          </p:cNvSpPr>
          <p:nvPr/>
        </p:nvSpPr>
        <p:spPr bwMode="auto">
          <a:xfrm>
            <a:off x="395288" y="1166813"/>
            <a:ext cx="12239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sz="2400" b="1" dirty="0" smtClean="0">
                <a:solidFill>
                  <a:srgbClr val="3B5998"/>
                </a:solidFill>
                <a:latin typeface="+mn-lt"/>
                <a:ea typeface="HY견고딕" pitchFamily="18" charset="-127"/>
              </a:rPr>
              <a:t>2. CM </a:t>
            </a:r>
            <a:endParaRPr kumimoji="0" lang="ko-KR" altLang="en-US" sz="2400" b="1" dirty="0">
              <a:solidFill>
                <a:srgbClr val="3B5998"/>
              </a:solidFill>
              <a:latin typeface="+mn-lt"/>
              <a:ea typeface="HY견고딕" pitchFamily="18" charset="-127"/>
            </a:endParaRPr>
          </a:p>
        </p:txBody>
      </p:sp>
      <p:pic>
        <p:nvPicPr>
          <p:cNvPr id="24606" name="Picture 2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827088" y="2835275"/>
            <a:ext cx="50482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7" name="Picture 3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140200" y="5049838"/>
            <a:ext cx="1008063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8" name="Picture 4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140200" y="4437063"/>
            <a:ext cx="6048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9" name="Picture 56" descr="C:\Users\P13789\Desktop\Project\M2M 제품컷\PS4.pn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3995738" y="5661025"/>
            <a:ext cx="85566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0" name="Picture 7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716463" y="5661025"/>
            <a:ext cx="5032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1" name="Picture 2"/>
          <p:cNvPicPr>
            <a:picLocks noChangeAspect="1" noChangeArrowheads="1"/>
          </p:cNvPicPr>
          <p:nvPr/>
        </p:nvPicPr>
        <p:blipFill>
          <a:blip r:embed="rId33" cstate="print"/>
          <a:srcRect l="17114" r="64745" b="64265"/>
          <a:stretch>
            <a:fillRect/>
          </a:stretch>
        </p:blipFill>
        <p:spPr bwMode="auto">
          <a:xfrm>
            <a:off x="890588" y="3860800"/>
            <a:ext cx="585787" cy="609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4612" name="Picture 2"/>
          <p:cNvPicPr>
            <a:picLocks noChangeAspect="1" noChangeArrowheads="1"/>
          </p:cNvPicPr>
          <p:nvPr/>
        </p:nvPicPr>
        <p:blipFill>
          <a:blip r:embed="rId33" cstate="print"/>
          <a:srcRect l="63788" t="16805" r="20573" b="58942"/>
          <a:stretch>
            <a:fillRect/>
          </a:stretch>
        </p:blipFill>
        <p:spPr bwMode="auto">
          <a:xfrm>
            <a:off x="468313" y="3429000"/>
            <a:ext cx="50323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12/23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79388" y="1341438"/>
            <a:ext cx="24796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1. </a:t>
            </a:r>
            <a:r>
              <a:rPr kumimoji="0" lang="en-US" altLang="ko-KR" b="1" dirty="0">
                <a:solidFill>
                  <a:schemeClr val="accent4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Design Technology</a:t>
            </a:r>
            <a:endParaRPr lang="ko-KR" altLang="en-US" dirty="0">
              <a:solidFill>
                <a:schemeClr val="accent4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913" y="3341688"/>
            <a:ext cx="1008062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913" y="4211638"/>
            <a:ext cx="863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350" y="4972050"/>
            <a:ext cx="1152525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Box 48"/>
          <p:cNvSpPr txBox="1">
            <a:spLocks noChangeArrowheads="1"/>
          </p:cNvSpPr>
          <p:nvPr/>
        </p:nvSpPr>
        <p:spPr bwMode="auto">
          <a:xfrm>
            <a:off x="1403350" y="5805488"/>
            <a:ext cx="1152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[Modeling]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560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113" y="3470275"/>
            <a:ext cx="13176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case1.avi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6" cstate="print"/>
          <a:srcRect r="4781" b="39551"/>
          <a:stretch>
            <a:fillRect/>
          </a:stretch>
        </p:blipFill>
        <p:spPr bwMode="auto">
          <a:xfrm>
            <a:off x="3014663" y="4335463"/>
            <a:ext cx="14859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1" name="90_1_all part stress_section (Cu wire).avi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7" cstate="print"/>
          <a:srcRect r="9525" b="5006"/>
          <a:stretch>
            <a:fillRect/>
          </a:stretch>
        </p:blipFill>
        <p:spPr bwMode="auto">
          <a:xfrm>
            <a:off x="3276600" y="4941888"/>
            <a:ext cx="10207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2" name="TextBox 80"/>
          <p:cNvSpPr txBox="1">
            <a:spLocks noChangeArrowheads="1"/>
          </p:cNvSpPr>
          <p:nvPr/>
        </p:nvSpPr>
        <p:spPr bwMode="auto">
          <a:xfrm>
            <a:off x="2987675" y="3182938"/>
            <a:ext cx="15843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Material Stress analysis</a:t>
            </a:r>
            <a:endParaRPr lang="ko-KR" altLang="en-US" sz="10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613" name="TextBox 82"/>
          <p:cNvSpPr txBox="1">
            <a:spLocks noChangeArrowheads="1"/>
          </p:cNvSpPr>
          <p:nvPr/>
        </p:nvSpPr>
        <p:spPr bwMode="auto">
          <a:xfrm>
            <a:off x="2987675" y="40894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Drop Stress analysis</a:t>
            </a:r>
            <a:endParaRPr lang="ko-KR" altLang="en-US" sz="10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00113" y="3902075"/>
            <a:ext cx="863600" cy="247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Module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42988" y="4149725"/>
            <a:ext cx="792162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Actuator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76375" y="4797425"/>
            <a:ext cx="792163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617" name="TextBox 91"/>
          <p:cNvSpPr txBox="1">
            <a:spLocks noChangeArrowheads="1"/>
          </p:cNvSpPr>
          <p:nvPr/>
        </p:nvSpPr>
        <p:spPr bwMode="auto">
          <a:xfrm>
            <a:off x="5435600" y="5805488"/>
            <a:ext cx="12969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[Design change]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618" name="TextBox 92"/>
          <p:cNvSpPr txBox="1">
            <a:spLocks noChangeArrowheads="1"/>
          </p:cNvSpPr>
          <p:nvPr/>
        </p:nvSpPr>
        <p:spPr bwMode="auto">
          <a:xfrm>
            <a:off x="2987675" y="4724400"/>
            <a:ext cx="15128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Soldering or</a:t>
            </a:r>
            <a:r>
              <a:rPr lang="ko-KR" altLang="en-US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</a:t>
            </a:r>
            <a:endParaRPr lang="ko-KR" altLang="en-US" sz="10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87450" y="1989138"/>
            <a:ext cx="4248150" cy="6461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- 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Simulation and  CAE  based design and development </a:t>
            </a:r>
          </a:p>
          <a:p>
            <a:pPr>
              <a:defRPr/>
            </a:pPr>
            <a:endParaRPr lang="en-US" altLang="ko-KR" sz="1200" dirty="0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- QCD innovation(High Quality, Low </a:t>
            </a:r>
            <a:r>
              <a:rPr lang="en-US" altLang="ko-KR" sz="1200" dirty="0" smtClean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Cost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en-US" altLang="ko-KR" sz="1200" dirty="0" smtClean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Best 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</a:t>
            </a:r>
            <a:r>
              <a:rPr lang="en-US" altLang="ko-KR" sz="1200" dirty="0" smtClean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elivery</a:t>
            </a:r>
            <a:r>
              <a:rPr lang="en-US" altLang="ko-KR" sz="1200" dirty="0">
                <a:solidFill>
                  <a:schemeClr val="tx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562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67625" y="4076700"/>
            <a:ext cx="4635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51725" y="3933825"/>
            <a:ext cx="46355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2" name="그림 23" descr="1411Filter4.jpg"/>
          <p:cNvPicPr>
            <a:picLocks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43888" y="3933825"/>
            <a:ext cx="3603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3" name="Picture 2" descr="C:\Users\choiyosep\Desktop\actuator_내부_구조\actuator 상단.JPG"/>
          <p:cNvPicPr>
            <a:picLocks noChangeAspect="1" noChangeArrowheads="1"/>
          </p:cNvPicPr>
          <p:nvPr/>
        </p:nvPicPr>
        <p:blipFill>
          <a:blip r:embed="rId11" cstate="print">
            <a:lum bright="20000" contrast="40000"/>
          </a:blip>
          <a:srcRect l="21262" t="36749" r="26764" b="40150"/>
          <a:stretch>
            <a:fillRect/>
          </a:stretch>
        </p:blipFill>
        <p:spPr bwMode="auto">
          <a:xfrm>
            <a:off x="7451725" y="4510088"/>
            <a:ext cx="1144588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24" name="그룹 99"/>
          <p:cNvGrpSpPr>
            <a:grpSpLocks/>
          </p:cNvGrpSpPr>
          <p:nvPr/>
        </p:nvGrpSpPr>
        <p:grpSpPr bwMode="auto">
          <a:xfrm>
            <a:off x="7524750" y="5157788"/>
            <a:ext cx="504825" cy="431800"/>
            <a:chOff x="86807" y="-1227572"/>
            <a:chExt cx="4060125" cy="5664684"/>
          </a:xfrm>
        </p:grpSpPr>
        <p:sp>
          <p:nvSpPr>
            <p:cNvPr id="101" name="직사각형 100"/>
            <p:cNvSpPr/>
            <p:nvPr/>
          </p:nvSpPr>
          <p:spPr>
            <a:xfrm>
              <a:off x="86807" y="1988840"/>
              <a:ext cx="702677" cy="580373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76192" y="2526763"/>
              <a:ext cx="702677" cy="32241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619438" y="2958811"/>
              <a:ext cx="702677" cy="32241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93588" y="932668"/>
              <a:ext cx="3003809" cy="3504444"/>
            </a:xfrm>
            <a:prstGeom prst="rect">
              <a:avLst/>
            </a:prstGeom>
            <a:gradFill>
              <a:gsLst>
                <a:gs pos="0">
                  <a:schemeClr val="bg2">
                    <a:lumMod val="25000"/>
                  </a:schemeClr>
                </a:gs>
                <a:gs pos="50000">
                  <a:schemeClr val="bg2">
                    <a:lumMod val="50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25638" name="그룹 104"/>
            <p:cNvGrpSpPr>
              <a:grpSpLocks/>
            </p:cNvGrpSpPr>
            <p:nvPr/>
          </p:nvGrpSpPr>
          <p:grpSpPr bwMode="auto">
            <a:xfrm>
              <a:off x="684063" y="332656"/>
              <a:ext cx="3003809" cy="3504444"/>
              <a:chOff x="2696425" y="260648"/>
              <a:chExt cx="3003809" cy="3504444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2696425" y="260648"/>
                <a:ext cx="3003809" cy="3504444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2849921" y="404664"/>
                <a:ext cx="2616221" cy="315243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</p:grpSp>
        <p:sp>
          <p:nvSpPr>
            <p:cNvPr id="106" name="직사각형 105"/>
            <p:cNvSpPr/>
            <p:nvPr/>
          </p:nvSpPr>
          <p:spPr>
            <a:xfrm>
              <a:off x="284287" y="2060848"/>
              <a:ext cx="702677" cy="15354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444255" y="2060848"/>
              <a:ext cx="702677" cy="15354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25641" name="그룹 107"/>
            <p:cNvGrpSpPr>
              <a:grpSpLocks/>
            </p:cNvGrpSpPr>
            <p:nvPr/>
          </p:nvGrpSpPr>
          <p:grpSpPr bwMode="auto">
            <a:xfrm>
              <a:off x="684063" y="-531440"/>
              <a:ext cx="3003809" cy="3504444"/>
              <a:chOff x="2696425" y="260648"/>
              <a:chExt cx="3003809" cy="350444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2696425" y="260648"/>
                <a:ext cx="3003809" cy="3504444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2849921" y="404664"/>
                <a:ext cx="2616221" cy="315243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</p:grpSp>
        <p:sp>
          <p:nvSpPr>
            <p:cNvPr id="109" name="직사각형 108"/>
            <p:cNvSpPr/>
            <p:nvPr/>
          </p:nvSpPr>
          <p:spPr>
            <a:xfrm>
              <a:off x="227842" y="1124744"/>
              <a:ext cx="702677" cy="15354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325286" y="1052736"/>
              <a:ext cx="702677" cy="15354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20362701" lon="3912633" rev="16273787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900" dirty="0">
                <a:solidFill>
                  <a:srgbClr val="0070C0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25644" name="그룹 110"/>
            <p:cNvGrpSpPr>
              <a:grpSpLocks/>
            </p:cNvGrpSpPr>
            <p:nvPr/>
          </p:nvGrpSpPr>
          <p:grpSpPr bwMode="auto">
            <a:xfrm>
              <a:off x="107504" y="-1227572"/>
              <a:ext cx="3604261" cy="3504444"/>
              <a:chOff x="2119866" y="260648"/>
              <a:chExt cx="3604261" cy="3504444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2696425" y="260648"/>
                <a:ext cx="3003809" cy="3504444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orthographicFront">
                  <a:rot lat="20362701" lon="3912633" rev="16273787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900" dirty="0">
                  <a:solidFill>
                    <a:srgbClr val="0070C0"/>
                  </a:solidFill>
                  <a:latin typeface="+mn-ea"/>
                  <a:cs typeface="Arial" pitchFamily="34" charset="0"/>
                </a:endParaRPr>
              </a:p>
            </p:txBody>
          </p:sp>
          <p:grpSp>
            <p:nvGrpSpPr>
              <p:cNvPr id="25646" name="그룹 112"/>
              <p:cNvGrpSpPr>
                <a:grpSpLocks/>
              </p:cNvGrpSpPr>
              <p:nvPr/>
            </p:nvGrpSpPr>
            <p:grpSpPr bwMode="auto">
              <a:xfrm>
                <a:off x="2119866" y="613009"/>
                <a:ext cx="3604261" cy="2748957"/>
                <a:chOff x="2119866" y="613009"/>
                <a:chExt cx="3604261" cy="274895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3107906" y="613009"/>
                  <a:ext cx="2616221" cy="2748957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scene3d>
                  <a:camera prst="orthographicFront">
                    <a:rot lat="20362701" lon="3912633" rev="16273787"/>
                  </a:camera>
                  <a:lightRig rig="threePt" dir="t"/>
                </a:scene3d>
                <a:sp3d extrusionH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ko-KR" altLang="en-US" sz="900" dirty="0">
                    <a:solidFill>
                      <a:srgbClr val="0070C0"/>
                    </a:solidFill>
                    <a:latin typeface="+mn-ea"/>
                    <a:cs typeface="Arial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2119866" y="1252689"/>
                  <a:ext cx="702677" cy="580373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scene3d>
                  <a:camera prst="orthographicFront">
                    <a:rot lat="20362701" lon="3912633" rev="16273787"/>
                  </a:camera>
                  <a:lightRig rig="threePt" dir="t"/>
                </a:scene3d>
                <a:sp3d extrusionH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ko-KR" altLang="en-US" sz="900" dirty="0">
                    <a:solidFill>
                      <a:srgbClr val="0070C0"/>
                    </a:solidFill>
                    <a:latin typeface="+mn-ea"/>
                    <a:cs typeface="Arial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2345704" y="1816021"/>
                  <a:ext cx="702677" cy="322416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scene3d>
                  <a:camera prst="orthographicFront">
                    <a:rot lat="20362701" lon="3912633" rev="16273787"/>
                  </a:camera>
                  <a:lightRig rig="threePt" dir="t"/>
                </a:scene3d>
                <a:sp3d extrusionH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ko-KR" altLang="en-US" sz="900" dirty="0">
                    <a:solidFill>
                      <a:srgbClr val="0070C0"/>
                    </a:solidFill>
                    <a:latin typeface="+mn-ea"/>
                    <a:cs typeface="Arial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2740305" y="2267178"/>
                  <a:ext cx="702677" cy="322416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scene3d>
                  <a:camera prst="orthographicFront">
                    <a:rot lat="20362701" lon="3912633" rev="16273787"/>
                  </a:camera>
                  <a:lightRig rig="threePt" dir="t"/>
                </a:scene3d>
                <a:sp3d extrusionH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ko-KR" altLang="en-US" sz="900" dirty="0">
                    <a:solidFill>
                      <a:srgbClr val="0070C0"/>
                    </a:solidFill>
                    <a:latin typeface="+mn-ea"/>
                    <a:cs typeface="Arial" pitchFamily="34" charset="0"/>
                  </a:endParaRPr>
                </a:p>
              </p:txBody>
            </p:sp>
          </p:grpSp>
        </p:grpSp>
      </p:grpSp>
      <p:pic>
        <p:nvPicPr>
          <p:cNvPr id="25625" name="그림 125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03800" y="3252788"/>
            <a:ext cx="194468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288" y="3255963"/>
            <a:ext cx="10795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7" name="그림 1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03800" y="4508500"/>
            <a:ext cx="194945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28" name="TextBox 146"/>
          <p:cNvSpPr txBox="1">
            <a:spLocks noChangeArrowheads="1"/>
          </p:cNvSpPr>
          <p:nvPr/>
        </p:nvSpPr>
        <p:spPr bwMode="auto">
          <a:xfrm>
            <a:off x="3348038" y="5805488"/>
            <a:ext cx="1152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[Analysis]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629" name="TextBox 148"/>
          <p:cNvSpPr txBox="1">
            <a:spLocks noChangeArrowheads="1"/>
          </p:cNvSpPr>
          <p:nvPr/>
        </p:nvSpPr>
        <p:spPr bwMode="auto">
          <a:xfrm>
            <a:off x="7451725" y="5805488"/>
            <a:ext cx="12239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[Development]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>
            <a:off x="2555875" y="4249738"/>
            <a:ext cx="215900" cy="360362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5" name="오른쪽 화살표 54"/>
          <p:cNvSpPr/>
          <p:nvPr/>
        </p:nvSpPr>
        <p:spPr>
          <a:xfrm>
            <a:off x="4572000" y="4249738"/>
            <a:ext cx="215900" cy="360362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7" name="오른쪽 화살표 66"/>
          <p:cNvSpPr/>
          <p:nvPr/>
        </p:nvSpPr>
        <p:spPr>
          <a:xfrm>
            <a:off x="7092950" y="4249738"/>
            <a:ext cx="215900" cy="360362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5633" name="Picture 56" descr="C:\Users\P13789\Desktop\Project\M2M 제품컷\PS4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48386" y="5517232"/>
            <a:ext cx="85566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TextBox 57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13/23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84213" y="3716338"/>
            <a:ext cx="503237" cy="1008062"/>
          </a:xfrm>
          <a:prstGeom prst="round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TextBox 52"/>
          <p:cNvSpPr txBox="1">
            <a:spLocks noChangeArrowheads="1"/>
          </p:cNvSpPr>
          <p:nvPr/>
        </p:nvSpPr>
        <p:spPr bwMode="auto">
          <a:xfrm>
            <a:off x="539750" y="2014538"/>
            <a:ext cx="5040313" cy="1054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2500"/>
              </a:lnSpc>
              <a:defRPr/>
            </a:pP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Semiconductor</a:t>
            </a:r>
            <a:r>
              <a:rPr kumimoji="0" lang="ko-KR" altLang="en-US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Process (0.2um</a:t>
            </a:r>
            <a:r>
              <a:rPr kumimoji="0" lang="ko-KR" altLang="en-US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width, 3D wiring)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Thick Film process (Screen printing, Baking, Plating)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Bump Bonding, Real time Probing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5" name="Picture 19" descr="DSCN0019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4788" y="3813175"/>
            <a:ext cx="792162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18" descr="stepper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9338" y="3797300"/>
            <a:ext cx="792162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632" name="그림 26" descr="saw65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1500" y="1412875"/>
            <a:ext cx="23749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직사각형 27"/>
          <p:cNvSpPr/>
          <p:nvPr/>
        </p:nvSpPr>
        <p:spPr>
          <a:xfrm>
            <a:off x="7605713" y="2041525"/>
            <a:ext cx="5048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6634" name="Picture 46" descr="DPR-PR_m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4950" y="1458913"/>
            <a:ext cx="80645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96" descr="PR coating">
            <a:hlinkClick r:id="rId6"/>
          </p:cNvPr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35238" y="3811588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15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94363" y="3811588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20" descr="img0001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12088" y="3821113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7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35500" y="38115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7" descr="D:\진행 중\상품기획\부자재 및 설비\Probe  system\uf3000ex.jpg"/>
          <p:cNvPicPr preferRelativeResize="0"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765925" y="3805238"/>
            <a:ext cx="792163" cy="900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66"/>
          <p:cNvSpPr txBox="1"/>
          <p:nvPr/>
        </p:nvSpPr>
        <p:spPr>
          <a:xfrm>
            <a:off x="1403350" y="3284538"/>
            <a:ext cx="1008063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Metal 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Deposition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TextBox 67"/>
          <p:cNvSpPr txBox="1"/>
          <p:nvPr/>
        </p:nvSpPr>
        <p:spPr>
          <a:xfrm>
            <a:off x="2411413" y="336708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 Coating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TextBox 69"/>
          <p:cNvSpPr txBox="1"/>
          <p:nvPr/>
        </p:nvSpPr>
        <p:spPr>
          <a:xfrm>
            <a:off x="3419475" y="3284538"/>
            <a:ext cx="1008063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Exposure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(UV)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TextBox 70"/>
          <p:cNvSpPr txBox="1"/>
          <p:nvPr/>
        </p:nvSpPr>
        <p:spPr>
          <a:xfrm>
            <a:off x="4500563" y="336708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Etching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9" name="TextBox 71"/>
          <p:cNvSpPr txBox="1"/>
          <p:nvPr/>
        </p:nvSpPr>
        <p:spPr>
          <a:xfrm>
            <a:off x="5580063" y="3284538"/>
            <a:ext cx="1008062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UBM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Deposition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TextBox 72"/>
          <p:cNvSpPr txBox="1"/>
          <p:nvPr/>
        </p:nvSpPr>
        <p:spPr>
          <a:xfrm>
            <a:off x="6659563" y="336708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Probe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1" name="TextBox 74"/>
          <p:cNvSpPr txBox="1"/>
          <p:nvPr/>
        </p:nvSpPr>
        <p:spPr>
          <a:xfrm>
            <a:off x="7740650" y="3284538"/>
            <a:ext cx="1008063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Bump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647" name="TextBox 63"/>
          <p:cNvSpPr txBox="1">
            <a:spLocks noChangeArrowheads="1"/>
          </p:cNvSpPr>
          <p:nvPr/>
        </p:nvSpPr>
        <p:spPr bwMode="auto">
          <a:xfrm>
            <a:off x="549275" y="4003675"/>
            <a:ext cx="7921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Thin</a:t>
            </a:r>
          </a:p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Film</a:t>
            </a:r>
            <a:endParaRPr lang="ko-KR" altLang="en-US" sz="120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84213" y="5373688"/>
            <a:ext cx="503237" cy="1008062"/>
          </a:xfrm>
          <a:prstGeom prst="round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649" name="TextBox 82"/>
          <p:cNvSpPr txBox="1">
            <a:spLocks noChangeArrowheads="1"/>
          </p:cNvSpPr>
          <p:nvPr/>
        </p:nvSpPr>
        <p:spPr bwMode="auto">
          <a:xfrm>
            <a:off x="539750" y="5632450"/>
            <a:ext cx="7921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Thick</a:t>
            </a:r>
          </a:p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Film</a:t>
            </a:r>
            <a:endParaRPr lang="ko-KR" altLang="en-US" sz="120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45" name="Picture 42" descr="https://encrypted-tbn2.gstatic.com/images?q=tbn:ANd9GcQkzExTORkzebqAJPBCOfGAHk8QQ3nucbM-KZ5jutdG7mIjaM4TLQ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35100" y="5443538"/>
            <a:ext cx="792163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4" descr="https://encrypted-tbn0.gstatic.com/images?q=tbn:ANd9GcT0FDNoPBY9rfi_QFem_wqAgkb_w9bWs0c4H934wSzGHb-a_UNi"/>
          <p:cNvPicPr preferRelativeResize="0"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16188" y="5443538"/>
            <a:ext cx="792162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8" descr="http://www.nikkiso.com/products/industrial/electric/img/stacker-pct-01.jpg"/>
          <p:cNvPicPr preferRelativeResize="0"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67113" y="5443538"/>
            <a:ext cx="792162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50" descr="http://www.nikkiso.com/products/industrial/highpress/img/wip-middle-pct-01.jpg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603750" y="5435600"/>
            <a:ext cx="792163" cy="9255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52" descr="http://www.karoelectronics.de/aktiv/pics/products/ceramics/PTC/CC-7112.jpg"/>
          <p:cNvPicPr preferRelativeResize="0"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665788" y="5443538"/>
            <a:ext cx="792162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54" descr="https://encrypted-tbn2.gstatic.com/images?q=tbn:ANd9GcSl5t1PslfKxtcacn1-sHBsTNmoHMuEgVUjZhdlNRKTXSrg-h3q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07200" y="5424488"/>
            <a:ext cx="792163" cy="9255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76"/>
          <p:cNvSpPr txBox="1"/>
          <p:nvPr/>
        </p:nvSpPr>
        <p:spPr>
          <a:xfrm>
            <a:off x="1363663" y="5011738"/>
            <a:ext cx="1008062" cy="27781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Slip Casting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2" name="TextBox 77"/>
          <p:cNvSpPr txBox="1"/>
          <p:nvPr/>
        </p:nvSpPr>
        <p:spPr>
          <a:xfrm>
            <a:off x="2371725" y="5011738"/>
            <a:ext cx="1008063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Screen Printing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3" name="TextBox 78"/>
          <p:cNvSpPr txBox="1"/>
          <p:nvPr/>
        </p:nvSpPr>
        <p:spPr>
          <a:xfrm>
            <a:off x="3452813" y="501173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Stacking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4" name="TextBox 79"/>
          <p:cNvSpPr txBox="1"/>
          <p:nvPr/>
        </p:nvSpPr>
        <p:spPr>
          <a:xfrm>
            <a:off x="4532313" y="5011738"/>
            <a:ext cx="1008062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Laminate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5" name="TextBox 83"/>
          <p:cNvSpPr txBox="1"/>
          <p:nvPr/>
        </p:nvSpPr>
        <p:spPr>
          <a:xfrm>
            <a:off x="5540375" y="5011738"/>
            <a:ext cx="1008063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Cutting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(pre-cut)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6" name="TextBox 85"/>
          <p:cNvSpPr txBox="1"/>
          <p:nvPr/>
        </p:nvSpPr>
        <p:spPr>
          <a:xfrm>
            <a:off x="6692900" y="5011738"/>
            <a:ext cx="1008063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Sintering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6662" name="Picture 68" descr="https://encrypted-tbn1.gstatic.com/images?q=tbn:ANd9GcTQiteiBc61ssg3jHxtVV2jBXEi8ojcRpJ2EaXgQ3qB83UI4IfoMw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72400" y="5227638"/>
            <a:ext cx="9032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3" name="Picture 70" descr="https://encrypted-tbn3.gstatic.com/images?q=tbn:ANd9GcSdSm37R8c2IWG0GfmhauGYhhS4uHNGON_YICVtS_8vpAMHZjWYcA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772400" y="5875338"/>
            <a:ext cx="8747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64" name="직사각형 59"/>
          <p:cNvSpPr>
            <a:spLocks noChangeArrowheads="1"/>
          </p:cNvSpPr>
          <p:nvPr/>
        </p:nvSpPr>
        <p:spPr bwMode="auto">
          <a:xfrm>
            <a:off x="179388" y="1341438"/>
            <a:ext cx="39163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2. Thin / Thick </a:t>
            </a:r>
            <a:r>
              <a:rPr kumimoji="0" lang="ko-KR" altLang="en-US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Process Technology</a:t>
            </a: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14/23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2"/>
          <p:cNvSpPr txBox="1">
            <a:spLocks/>
          </p:cNvSpPr>
          <p:nvPr/>
        </p:nvSpPr>
        <p:spPr bwMode="auto">
          <a:xfrm>
            <a:off x="684213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652" name="직사각형 59"/>
          <p:cNvSpPr>
            <a:spLocks noChangeArrowheads="1"/>
          </p:cNvSpPr>
          <p:nvPr/>
        </p:nvSpPr>
        <p:spPr bwMode="auto">
          <a:xfrm>
            <a:off x="179388" y="1341438"/>
            <a:ext cx="295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3.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Packaging Technology</a:t>
            </a:r>
            <a:endParaRPr lang="ko-KR" altLang="en-US"/>
          </a:p>
        </p:txBody>
      </p:sp>
      <p:sp>
        <p:nvSpPr>
          <p:cNvPr id="59" name="TextBox 52"/>
          <p:cNvSpPr txBox="1">
            <a:spLocks noChangeArrowheads="1"/>
          </p:cNvSpPr>
          <p:nvPr/>
        </p:nvSpPr>
        <p:spPr bwMode="auto">
          <a:xfrm>
            <a:off x="557213" y="1874838"/>
            <a:ext cx="4464050" cy="1054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2500"/>
              </a:lnSpc>
              <a:defRPr/>
            </a:pP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SMT Technology(Wire/Flip Bonding, SMT)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WLP (Wafer Level Packaging)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- </a:t>
            </a: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Circuit </a:t>
            </a:r>
            <a:r>
              <a:rPr kumimoji="0" lang="en-US" altLang="ko-KR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Integrated Technology</a:t>
            </a:r>
          </a:p>
        </p:txBody>
      </p:sp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2" cstate="print"/>
          <a:srcRect l="19781" t="59518" r="41829" b="16118"/>
          <a:stretch>
            <a:fillRect/>
          </a:stretch>
        </p:blipFill>
        <p:spPr bwMode="auto">
          <a:xfrm>
            <a:off x="7402513" y="2395538"/>
            <a:ext cx="141763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3" descr="D:\업무 data Back-up\1lku\거북선\CoL\WLCSP\protective dome 형성\3차 test(1차)\sem\0718-8.jpg"/>
          <p:cNvPicPr>
            <a:picLocks noChangeAspect="1" noChangeArrowheads="1"/>
          </p:cNvPicPr>
          <p:nvPr/>
        </p:nvPicPr>
        <p:blipFill>
          <a:blip r:embed="rId3" cstate="print"/>
          <a:srcRect l="8112" t="34660" r="40521" b="34457"/>
          <a:stretch>
            <a:fillRect/>
          </a:stretch>
        </p:blipFill>
        <p:spPr bwMode="auto">
          <a:xfrm>
            <a:off x="7508875" y="1892300"/>
            <a:ext cx="10795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6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9088" y="1882775"/>
            <a:ext cx="503237" cy="431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7657" name="Picture 59" descr="전체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9088" y="2640013"/>
            <a:ext cx="16557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30"/>
          <p:cNvSpPr txBox="1">
            <a:spLocks noChangeArrowheads="1"/>
          </p:cNvSpPr>
          <p:nvPr/>
        </p:nvSpPr>
        <p:spPr bwMode="auto">
          <a:xfrm>
            <a:off x="5541963" y="2713038"/>
            <a:ext cx="508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IC1</a:t>
            </a:r>
            <a:endParaRPr kumimoji="0" lang="ko-KR" altLang="en-US" sz="1000" kern="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66" name="그림 65" descr="다이싱.jpg"/>
          <p:cNvPicPr preferRelativeResize="0">
            <a:picLocks/>
          </p:cNvPicPr>
          <p:nvPr/>
        </p:nvPicPr>
        <p:blipFill>
          <a:blip r:embed="rId6" cstate="print"/>
          <a:srcRect l="24356" t="10709" r="11768" b="2975"/>
          <a:stretch>
            <a:fillRect/>
          </a:stretch>
        </p:blipFill>
        <p:spPr bwMode="auto">
          <a:xfrm>
            <a:off x="1336675" y="39512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275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2850" y="39512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16325" y="39512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3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49800" y="3951288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그림 69" descr="고속핸들러.JPG"/>
          <p:cNvPicPr preferRelativeResize="0">
            <a:picLocks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84863" y="3951288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그림 70" descr="1.jpg"/>
          <p:cNvPicPr preferRelativeResize="0"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325" y="5572125"/>
            <a:ext cx="790575" cy="9001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그림 71" descr="000041.jpg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0313" y="5586413"/>
            <a:ext cx="792162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TextBox 65"/>
          <p:cNvSpPr txBox="1"/>
          <p:nvPr/>
        </p:nvSpPr>
        <p:spPr>
          <a:xfrm>
            <a:off x="5759450" y="3429000"/>
            <a:ext cx="1008063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Electrical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Test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4" name="TextBox 69"/>
          <p:cNvSpPr txBox="1"/>
          <p:nvPr/>
        </p:nvSpPr>
        <p:spPr>
          <a:xfrm>
            <a:off x="2357438" y="3429000"/>
            <a:ext cx="1008062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Flip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</a:t>
            </a:r>
          </a:p>
        </p:txBody>
      </p:sp>
      <p:sp>
        <p:nvSpPr>
          <p:cNvPr id="75" name="TextBox 70"/>
          <p:cNvSpPr txBox="1"/>
          <p:nvPr/>
        </p:nvSpPr>
        <p:spPr>
          <a:xfrm>
            <a:off x="3508375" y="3513138"/>
            <a:ext cx="1008063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Molding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TextBox 71"/>
          <p:cNvSpPr txBox="1"/>
          <p:nvPr/>
        </p:nvSpPr>
        <p:spPr>
          <a:xfrm>
            <a:off x="4656138" y="3429000"/>
            <a:ext cx="1008062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Package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Dicing</a:t>
            </a:r>
          </a:p>
        </p:txBody>
      </p:sp>
      <p:sp>
        <p:nvSpPr>
          <p:cNvPr id="77" name="TextBox 72"/>
          <p:cNvSpPr txBox="1"/>
          <p:nvPr/>
        </p:nvSpPr>
        <p:spPr>
          <a:xfrm>
            <a:off x="1257300" y="3429000"/>
            <a:ext cx="1008063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Wafer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Dicing</a:t>
            </a:r>
          </a:p>
        </p:txBody>
      </p:sp>
      <p:sp>
        <p:nvSpPr>
          <p:cNvPr id="78" name="TextBox 73"/>
          <p:cNvSpPr txBox="1"/>
          <p:nvPr/>
        </p:nvSpPr>
        <p:spPr>
          <a:xfrm>
            <a:off x="1204913" y="5081588"/>
            <a:ext cx="1008062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Screen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Printing</a:t>
            </a:r>
          </a:p>
        </p:txBody>
      </p:sp>
      <p:pic>
        <p:nvPicPr>
          <p:cNvPr id="79" name="그림 78" descr="000031.jpg"/>
          <p:cNvPicPr preferRelativeResize="0"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1388" y="5586413"/>
            <a:ext cx="792162" cy="90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TextBox 83"/>
          <p:cNvSpPr txBox="1"/>
          <p:nvPr/>
        </p:nvSpPr>
        <p:spPr>
          <a:xfrm>
            <a:off x="2409825" y="5081588"/>
            <a:ext cx="1008063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Chip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Mounting</a:t>
            </a:r>
          </a:p>
        </p:txBody>
      </p:sp>
      <p:pic>
        <p:nvPicPr>
          <p:cNvPr id="81" name="그림 80" descr="4.jpg"/>
          <p:cNvPicPr preferRelativeResize="0"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52838" y="5584825"/>
            <a:ext cx="792162" cy="90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" name="Picture 3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04050" y="3948113"/>
            <a:ext cx="792163" cy="9001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TextBox 86"/>
          <p:cNvSpPr txBox="1"/>
          <p:nvPr/>
        </p:nvSpPr>
        <p:spPr>
          <a:xfrm>
            <a:off x="6892925" y="3429000"/>
            <a:ext cx="1008063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Visual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Inspection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3508375" y="5187950"/>
            <a:ext cx="1008063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A.O.I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TextBox 91"/>
          <p:cNvSpPr txBox="1"/>
          <p:nvPr/>
        </p:nvSpPr>
        <p:spPr>
          <a:xfrm>
            <a:off x="4660900" y="5081588"/>
            <a:ext cx="1008063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Reflow</a:t>
            </a:r>
          </a:p>
        </p:txBody>
      </p:sp>
      <p:sp>
        <p:nvSpPr>
          <p:cNvPr id="86" name="TextBox 30"/>
          <p:cNvSpPr txBox="1">
            <a:spLocks noChangeArrowheads="1"/>
          </p:cNvSpPr>
          <p:nvPr/>
        </p:nvSpPr>
        <p:spPr bwMode="auto">
          <a:xfrm>
            <a:off x="6402388" y="2713038"/>
            <a:ext cx="508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IC2</a:t>
            </a:r>
            <a:endParaRPr kumimoji="0" lang="ko-KR" altLang="en-US" sz="1000" kern="0" dirty="0">
              <a:solidFill>
                <a:schemeClr val="tx1">
                  <a:lumMod val="65000"/>
                  <a:lumOff val="3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680" name="TextBox 93"/>
          <p:cNvSpPr txBox="1">
            <a:spLocks noChangeArrowheads="1"/>
          </p:cNvSpPr>
          <p:nvPr/>
        </p:nvSpPr>
        <p:spPr bwMode="auto">
          <a:xfrm>
            <a:off x="5902325" y="2386013"/>
            <a:ext cx="792163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Module</a:t>
            </a:r>
            <a:endParaRPr lang="ko-KR" altLang="en-US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7681" name="Picture 162"/>
          <p:cNvPicPr preferRelativeResize="0"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550025" y="1882775"/>
            <a:ext cx="504825" cy="431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7682" name="TextBox 95"/>
          <p:cNvSpPr txBox="1">
            <a:spLocks noChangeArrowheads="1"/>
          </p:cNvSpPr>
          <p:nvPr/>
        </p:nvSpPr>
        <p:spPr bwMode="auto">
          <a:xfrm>
            <a:off x="5470525" y="1628775"/>
            <a:ext cx="1584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Bonding ~ SMT</a:t>
            </a:r>
            <a:endParaRPr lang="ko-KR" altLang="en-US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683" name="TextBox 96"/>
          <p:cNvSpPr txBox="1">
            <a:spLocks noChangeArrowheads="1"/>
          </p:cNvSpPr>
          <p:nvPr/>
        </p:nvSpPr>
        <p:spPr bwMode="auto">
          <a:xfrm>
            <a:off x="7270750" y="1628775"/>
            <a:ext cx="14398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WLP</a:t>
            </a:r>
            <a:endParaRPr lang="ko-KR" altLang="en-US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7684" name="Picture 12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964238" y="1882775"/>
            <a:ext cx="5413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모서리가 둥근 직사각형 91"/>
          <p:cNvSpPr/>
          <p:nvPr/>
        </p:nvSpPr>
        <p:spPr>
          <a:xfrm>
            <a:off x="844550" y="3929063"/>
            <a:ext cx="420688" cy="936625"/>
          </a:xfrm>
          <a:prstGeom prst="round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686" name="TextBox 59"/>
          <p:cNvSpPr txBox="1">
            <a:spLocks noChangeArrowheads="1"/>
          </p:cNvSpPr>
          <p:nvPr/>
        </p:nvSpPr>
        <p:spPr bwMode="auto">
          <a:xfrm>
            <a:off x="757238" y="4217988"/>
            <a:ext cx="596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Pkg</a:t>
            </a:r>
            <a:endParaRPr lang="ko-KR" altLang="en-US" sz="120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15/23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2"/>
          <p:cNvSpPr txBox="1">
            <a:spLocks/>
          </p:cNvSpPr>
          <p:nvPr/>
        </p:nvSpPr>
        <p:spPr bwMode="auto">
          <a:xfrm>
            <a:off x="684213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8676" name="직사각형 59"/>
          <p:cNvSpPr>
            <a:spLocks noChangeArrowheads="1"/>
          </p:cNvSpPr>
          <p:nvPr/>
        </p:nvSpPr>
        <p:spPr bwMode="auto">
          <a:xfrm>
            <a:off x="179388" y="1341438"/>
            <a:ext cx="3600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4. </a:t>
            </a:r>
            <a:r>
              <a:rPr kumimoji="0" lang="en-US" altLang="ko-KR" b="1" dirty="0">
                <a:latin typeface="맑은 고딕" pitchFamily="50" charset="-127"/>
                <a:ea typeface="맑은 고딕" pitchFamily="50" charset="-127"/>
              </a:rPr>
              <a:t>Connectivity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Module </a:t>
            </a:r>
            <a:r>
              <a:rPr kumimoji="0" lang="en-US" altLang="ko-KR" b="1" dirty="0">
                <a:latin typeface="맑은 고딕" pitchFamily="50" charset="-127"/>
                <a:ea typeface="맑은 고딕" pitchFamily="50" charset="-127"/>
              </a:rPr>
              <a:t>Design</a:t>
            </a:r>
            <a:endParaRPr lang="ko-KR" altLang="en-US" dirty="0"/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420938"/>
            <a:ext cx="1946275" cy="863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46" name="직사각형 45"/>
          <p:cNvSpPr/>
          <p:nvPr/>
        </p:nvSpPr>
        <p:spPr>
          <a:xfrm>
            <a:off x="5461000" y="2492375"/>
            <a:ext cx="3143250" cy="129698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867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6250" y="2574925"/>
            <a:ext cx="14557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6763" y="2574925"/>
            <a:ext cx="14001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6238" y="2479675"/>
            <a:ext cx="1379537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1692275" y="2060575"/>
            <a:ext cx="1335088" cy="277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sz="1200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Antenna design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굴림" charset="-127"/>
              <a:ea typeface="굴림" charset="-127"/>
            </a:endParaRPr>
          </a:p>
        </p:txBody>
      </p:sp>
      <p:pic>
        <p:nvPicPr>
          <p:cNvPr id="2868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4935538"/>
            <a:ext cx="2135188" cy="115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1600" y="4935099"/>
            <a:ext cx="1906109" cy="1152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직사각형 52"/>
          <p:cNvSpPr/>
          <p:nvPr/>
        </p:nvSpPr>
        <p:spPr>
          <a:xfrm>
            <a:off x="2843213" y="4494213"/>
            <a:ext cx="890587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sz="1200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Verify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55" name="직사각형 7"/>
          <p:cNvSpPr>
            <a:spLocks noChangeArrowheads="1"/>
          </p:cNvSpPr>
          <p:nvPr/>
        </p:nvSpPr>
        <p:spPr bwMode="auto">
          <a:xfrm>
            <a:off x="5940425" y="4149725"/>
            <a:ext cx="23764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Wi-Fi/BT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Auto test Handler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76900" y="2168525"/>
            <a:ext cx="234315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Setup photo of DUT in chamber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2988" y="3357563"/>
            <a:ext cx="1584325" cy="96043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28689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72225" y="4437063"/>
            <a:ext cx="1439863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16/23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자유형 72"/>
          <p:cNvSpPr/>
          <p:nvPr/>
        </p:nvSpPr>
        <p:spPr>
          <a:xfrm>
            <a:off x="5795963" y="1236663"/>
            <a:ext cx="461962" cy="728662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6670" tIns="26670" rIns="26670" bIns="26670" spcCol="1270" anchor="ctr"/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  <a:defRPr/>
            </a:pPr>
            <a:endParaRPr lang="ko-KR" alt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700" name="직사각형 66"/>
          <p:cNvSpPr>
            <a:spLocks noChangeArrowheads="1"/>
          </p:cNvSpPr>
          <p:nvPr/>
        </p:nvSpPr>
        <p:spPr bwMode="auto">
          <a:xfrm>
            <a:off x="179388" y="1268413"/>
            <a:ext cx="36004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5.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Physical analysis for R&amp;D</a:t>
            </a:r>
            <a:endParaRPr lang="ko-KR" altLang="en-US"/>
          </a:p>
        </p:txBody>
      </p:sp>
      <p:sp>
        <p:nvSpPr>
          <p:cNvPr id="69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Core Technology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79388" y="2708275"/>
            <a:ext cx="4679950" cy="3738563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9703" name="Picture 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725" y="1927225"/>
            <a:ext cx="1381125" cy="4619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04" name="TextBox 21"/>
          <p:cNvSpPr txBox="1">
            <a:spLocks noChangeArrowheads="1"/>
          </p:cNvSpPr>
          <p:nvPr/>
        </p:nvSpPr>
        <p:spPr bwMode="auto">
          <a:xfrm>
            <a:off x="5076825" y="1628775"/>
            <a:ext cx="20875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Scanning Electron Microscope</a:t>
            </a:r>
          </a:p>
        </p:txBody>
      </p:sp>
      <p:pic>
        <p:nvPicPr>
          <p:cNvPr id="29705" name="Picture 5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25" y="2492375"/>
            <a:ext cx="1368425" cy="660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06" name="Picture 62"/>
          <p:cNvPicPr>
            <a:picLocks noChangeAspect="1" noChangeArrowheads="1"/>
          </p:cNvPicPr>
          <p:nvPr/>
        </p:nvPicPr>
        <p:blipFill>
          <a:blip r:embed="rId4" cstate="print">
            <a:lum contrast="20000"/>
          </a:blip>
          <a:srcRect/>
          <a:stretch>
            <a:fillRect/>
          </a:stretch>
        </p:blipFill>
        <p:spPr bwMode="auto">
          <a:xfrm>
            <a:off x="7053263" y="2198688"/>
            <a:ext cx="1000125" cy="4095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07" name="Picture 61"/>
          <p:cNvPicPr>
            <a:picLocks noChangeAspect="1" noChangeArrowheads="1"/>
          </p:cNvPicPr>
          <p:nvPr/>
        </p:nvPicPr>
        <p:blipFill>
          <a:blip r:embed="rId5" cstate="print"/>
          <a:srcRect b="25706"/>
          <a:stretch>
            <a:fillRect/>
          </a:stretch>
        </p:blipFill>
        <p:spPr bwMode="auto">
          <a:xfrm>
            <a:off x="7053263" y="2703513"/>
            <a:ext cx="833437" cy="3651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08" name="Picture 8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61325" y="2703513"/>
            <a:ext cx="260350" cy="381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09" name="TextBox 21"/>
          <p:cNvSpPr txBox="1">
            <a:spLocks noChangeArrowheads="1"/>
          </p:cNvSpPr>
          <p:nvPr/>
        </p:nvSpPr>
        <p:spPr bwMode="auto">
          <a:xfrm>
            <a:off x="6877050" y="1885950"/>
            <a:ext cx="19462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Microscope(x16~x17,280</a:t>
            </a:r>
            <a:r>
              <a:rPr lang="en-US" altLang="ko-KR" sz="1000">
                <a:latin typeface="Arial" pitchFamily="34" charset="0"/>
                <a:ea typeface="Arial Unicode MS" pitchFamily="50" charset="-127"/>
                <a:cs typeface="Arial" pitchFamily="34" charset="0"/>
              </a:rPr>
              <a:t>)</a:t>
            </a:r>
          </a:p>
        </p:txBody>
      </p:sp>
      <p:pic>
        <p:nvPicPr>
          <p:cNvPr id="29710" name="Picture 6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1150" y="5711825"/>
            <a:ext cx="1163638" cy="7889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11" name="Picture 6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92725" y="5711825"/>
            <a:ext cx="1244600" cy="7889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12" name="TextBox 21"/>
          <p:cNvSpPr txBox="1">
            <a:spLocks noChangeArrowheads="1"/>
          </p:cNvSpPr>
          <p:nvPr/>
        </p:nvSpPr>
        <p:spPr bwMode="auto">
          <a:xfrm>
            <a:off x="5221288" y="5208588"/>
            <a:ext cx="3814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Nondestructive inspection</a:t>
            </a:r>
          </a:p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(to inspect the Void delamination or Crack)</a:t>
            </a:r>
          </a:p>
        </p:txBody>
      </p:sp>
      <p:pic>
        <p:nvPicPr>
          <p:cNvPr id="29713" name="그림 106" descr="MultiPrep System.bmp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92725" y="3500438"/>
            <a:ext cx="576263" cy="5984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14" name="Picture 5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3450" y="3502025"/>
            <a:ext cx="576263" cy="5953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15" name="TextBox 21"/>
          <p:cNvSpPr txBox="1">
            <a:spLocks noChangeArrowheads="1"/>
          </p:cNvSpPr>
          <p:nvPr/>
        </p:nvSpPr>
        <p:spPr bwMode="auto">
          <a:xfrm>
            <a:off x="5221288" y="3213100"/>
            <a:ext cx="27828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Polishing(for surface grinding)</a:t>
            </a:r>
          </a:p>
        </p:txBody>
      </p:sp>
      <p:pic>
        <p:nvPicPr>
          <p:cNvPr id="29716" name="그림 109" descr="WELL.jpg"/>
          <p:cNvPicPr>
            <a:picLocks noChangeAspect="1"/>
          </p:cNvPicPr>
          <p:nvPr/>
        </p:nvPicPr>
        <p:blipFill>
          <a:blip r:embed="rId11" cstate="print">
            <a:lum contrast="10000"/>
          </a:blip>
          <a:srcRect/>
          <a:stretch>
            <a:fillRect/>
          </a:stretch>
        </p:blipFill>
        <p:spPr bwMode="auto">
          <a:xfrm>
            <a:off x="5294313" y="4437063"/>
            <a:ext cx="738187" cy="6873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17" name="Picture 6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86475" y="4437063"/>
            <a:ext cx="733425" cy="6826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9718" name="Picture 6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78638" y="4437063"/>
            <a:ext cx="779462" cy="6699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19" name="TextBox 21"/>
          <p:cNvSpPr txBox="1">
            <a:spLocks noChangeArrowheads="1"/>
          </p:cNvSpPr>
          <p:nvPr/>
        </p:nvSpPr>
        <p:spPr bwMode="auto">
          <a:xfrm>
            <a:off x="5221288" y="4119563"/>
            <a:ext cx="1727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Cutting(for cross-section)</a:t>
            </a:r>
          </a:p>
        </p:txBody>
      </p:sp>
      <p:pic>
        <p:nvPicPr>
          <p:cNvPr id="29720" name="Picture 6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56550" y="4797425"/>
            <a:ext cx="576263" cy="482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21" name="TextBox 21"/>
          <p:cNvSpPr txBox="1">
            <a:spLocks noChangeArrowheads="1"/>
          </p:cNvSpPr>
          <p:nvPr/>
        </p:nvSpPr>
        <p:spPr bwMode="auto">
          <a:xfrm>
            <a:off x="7885113" y="4292600"/>
            <a:ext cx="1008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Preparation</a:t>
            </a:r>
          </a:p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(fixed sample)</a:t>
            </a:r>
          </a:p>
        </p:txBody>
      </p:sp>
      <p:pic>
        <p:nvPicPr>
          <p:cNvPr id="29722" name="Picture 6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64388" y="3789363"/>
            <a:ext cx="649287" cy="46196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723" name="TextBox 21"/>
          <p:cNvSpPr txBox="1">
            <a:spLocks noChangeArrowheads="1"/>
          </p:cNvSpPr>
          <p:nvPr/>
        </p:nvSpPr>
        <p:spPr bwMode="auto">
          <a:xfrm>
            <a:off x="7021513" y="3500438"/>
            <a:ext cx="115093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b="1">
                <a:latin typeface="Arial" pitchFamily="34" charset="0"/>
                <a:ea typeface="Arial Unicode MS" pitchFamily="50" charset="-127"/>
                <a:cs typeface="Arial" pitchFamily="34" charset="0"/>
              </a:rPr>
              <a:t>De-capsulation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221288" y="1855788"/>
            <a:ext cx="1511300" cy="135731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948488" y="2127250"/>
            <a:ext cx="1544637" cy="108585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221288" y="3452813"/>
            <a:ext cx="1511300" cy="72072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221288" y="4365625"/>
            <a:ext cx="2520950" cy="86360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221288" y="5640388"/>
            <a:ext cx="2735262" cy="884237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dirty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  <p:pic>
        <p:nvPicPr>
          <p:cNvPr id="29729" name="그림 33" descr="X100.bmp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2763" y="3343275"/>
            <a:ext cx="78263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0" name="Picture 2" descr="D:\wisdom center\13. 분석자료\2013년\20131101 와이솔CT\01\01-3D CT-08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8000" y="5203825"/>
            <a:ext cx="1154113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1" name="Picture 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698625" y="5203825"/>
            <a:ext cx="512763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" name="직선 화살표 연결선 97"/>
          <p:cNvCxnSpPr/>
          <p:nvPr/>
        </p:nvCxnSpPr>
        <p:spPr>
          <a:xfrm flipH="1">
            <a:off x="944563" y="5900738"/>
            <a:ext cx="169862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33" name="Picture 3" descr="G:\SEM\140310\8.jpg"/>
          <p:cNvPicPr>
            <a:picLocks noChangeAspect="1" noChangeArrowheads="1"/>
          </p:cNvPicPr>
          <p:nvPr/>
        </p:nvPicPr>
        <p:blipFill>
          <a:blip r:embed="rId19" cstate="print"/>
          <a:srcRect t="5400"/>
          <a:stretch>
            <a:fillRect/>
          </a:stretch>
        </p:blipFill>
        <p:spPr bwMode="auto">
          <a:xfrm>
            <a:off x="1976438" y="3343275"/>
            <a:ext cx="82708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0" name="직선 화살표 연결선 99"/>
          <p:cNvCxnSpPr/>
          <p:nvPr/>
        </p:nvCxnSpPr>
        <p:spPr>
          <a:xfrm flipH="1" flipV="1">
            <a:off x="904875" y="3692525"/>
            <a:ext cx="77788" cy="1397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35" name="Picture 2" descr="C:\Users\wisol\Desktop\GLM\3-1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341438" y="3343275"/>
            <a:ext cx="58578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" name="직선 화살표 연결선 101"/>
          <p:cNvCxnSpPr/>
          <p:nvPr/>
        </p:nvCxnSpPr>
        <p:spPr>
          <a:xfrm>
            <a:off x="2836863" y="4041775"/>
            <a:ext cx="381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37" name="Picture 2" descr="G:\SEM\140326\2-10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889250" y="3343275"/>
            <a:ext cx="793750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8" name="Picture 2"/>
          <p:cNvPicPr>
            <a:picLocks noChangeAspect="1" noChangeArrowheads="1"/>
          </p:cNvPicPr>
          <p:nvPr/>
        </p:nvPicPr>
        <p:blipFill>
          <a:blip r:embed="rId22" cstate="print"/>
          <a:srcRect l="1028" t="40643" r="50320" b="1852"/>
          <a:stretch>
            <a:fillRect/>
          </a:stretch>
        </p:blipFill>
        <p:spPr bwMode="auto">
          <a:xfrm>
            <a:off x="3722688" y="3343275"/>
            <a:ext cx="795337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5" name="직선 화살표 연결선 104"/>
          <p:cNvCxnSpPr/>
          <p:nvPr/>
        </p:nvCxnSpPr>
        <p:spPr>
          <a:xfrm flipH="1">
            <a:off x="3286125" y="3808413"/>
            <a:ext cx="52388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3327400" y="3633788"/>
            <a:ext cx="508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>
            <a:off x="1738313" y="3751263"/>
            <a:ext cx="508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468313" y="3287713"/>
            <a:ext cx="4089400" cy="110331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743" name="TextBox 21"/>
          <p:cNvSpPr txBox="1">
            <a:spLocks noChangeArrowheads="1"/>
          </p:cNvSpPr>
          <p:nvPr/>
        </p:nvSpPr>
        <p:spPr bwMode="auto">
          <a:xfrm>
            <a:off x="368300" y="4192588"/>
            <a:ext cx="96361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open</a:t>
            </a:r>
          </a:p>
        </p:txBody>
      </p:sp>
      <p:sp>
        <p:nvSpPr>
          <p:cNvPr id="29744" name="TextBox 21"/>
          <p:cNvSpPr txBox="1">
            <a:spLocks noChangeArrowheads="1"/>
          </p:cNvSpPr>
          <p:nvPr/>
        </p:nvSpPr>
        <p:spPr bwMode="auto">
          <a:xfrm>
            <a:off x="1176338" y="4192588"/>
            <a:ext cx="1308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spreading</a:t>
            </a:r>
          </a:p>
        </p:txBody>
      </p:sp>
      <p:sp>
        <p:nvSpPr>
          <p:cNvPr id="29745" name="TextBox 21"/>
          <p:cNvSpPr txBox="1">
            <a:spLocks noChangeArrowheads="1"/>
          </p:cNvSpPr>
          <p:nvPr/>
        </p:nvSpPr>
        <p:spPr bwMode="auto">
          <a:xfrm>
            <a:off x="2039938" y="4192588"/>
            <a:ext cx="1308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crack</a:t>
            </a:r>
          </a:p>
        </p:txBody>
      </p:sp>
      <p:sp>
        <p:nvSpPr>
          <p:cNvPr id="29746" name="TextBox 21"/>
          <p:cNvSpPr txBox="1">
            <a:spLocks noChangeArrowheads="1"/>
          </p:cNvSpPr>
          <p:nvPr/>
        </p:nvSpPr>
        <p:spPr bwMode="auto">
          <a:xfrm>
            <a:off x="2771775" y="4216400"/>
            <a:ext cx="11017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PCB Via defect</a:t>
            </a:r>
          </a:p>
        </p:txBody>
      </p:sp>
      <p:sp>
        <p:nvSpPr>
          <p:cNvPr id="29747" name="TextBox 21"/>
          <p:cNvSpPr txBox="1">
            <a:spLocks noChangeArrowheads="1"/>
          </p:cNvSpPr>
          <p:nvPr/>
        </p:nvSpPr>
        <p:spPr bwMode="auto">
          <a:xfrm>
            <a:off x="3695700" y="4216400"/>
            <a:ext cx="11636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PCB Plating check </a:t>
            </a:r>
          </a:p>
        </p:txBody>
      </p:sp>
      <p:cxnSp>
        <p:nvCxnSpPr>
          <p:cNvPr id="114" name="직선 화살표 연결선 113"/>
          <p:cNvCxnSpPr/>
          <p:nvPr/>
        </p:nvCxnSpPr>
        <p:spPr>
          <a:xfrm flipH="1">
            <a:off x="2016125" y="5784850"/>
            <a:ext cx="11906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49" name="Picture 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254250" y="5203825"/>
            <a:ext cx="914400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6" name="직선 화살표 연결선 115"/>
          <p:cNvCxnSpPr/>
          <p:nvPr/>
        </p:nvCxnSpPr>
        <p:spPr>
          <a:xfrm flipH="1">
            <a:off x="2730500" y="5610225"/>
            <a:ext cx="11906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51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348038" y="5192713"/>
            <a:ext cx="1328737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52" name="TextBox 21"/>
          <p:cNvSpPr txBox="1">
            <a:spLocks noChangeArrowheads="1"/>
          </p:cNvSpPr>
          <p:nvPr/>
        </p:nvSpPr>
        <p:spPr bwMode="auto">
          <a:xfrm>
            <a:off x="1547813" y="6075363"/>
            <a:ext cx="7842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short</a:t>
            </a:r>
          </a:p>
        </p:txBody>
      </p:sp>
      <p:sp>
        <p:nvSpPr>
          <p:cNvPr id="29753" name="TextBox 21"/>
          <p:cNvSpPr txBox="1">
            <a:spLocks noChangeArrowheads="1"/>
          </p:cNvSpPr>
          <p:nvPr/>
        </p:nvSpPr>
        <p:spPr bwMode="auto">
          <a:xfrm>
            <a:off x="419100" y="6075363"/>
            <a:ext cx="12731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Solder spreading</a:t>
            </a:r>
          </a:p>
        </p:txBody>
      </p:sp>
      <p:sp>
        <p:nvSpPr>
          <p:cNvPr id="29754" name="TextBox 21"/>
          <p:cNvSpPr txBox="1">
            <a:spLocks noChangeArrowheads="1"/>
          </p:cNvSpPr>
          <p:nvPr/>
        </p:nvSpPr>
        <p:spPr bwMode="auto">
          <a:xfrm>
            <a:off x="2413000" y="6075363"/>
            <a:ext cx="51593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8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crack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68313" y="5145088"/>
            <a:ext cx="2778125" cy="110490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327400" y="5143500"/>
            <a:ext cx="1389063" cy="1103313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8" name="자유형 127"/>
          <p:cNvSpPr/>
          <p:nvPr/>
        </p:nvSpPr>
        <p:spPr>
          <a:xfrm>
            <a:off x="467544" y="2996952"/>
            <a:ext cx="1032366" cy="232294"/>
          </a:xfrm>
          <a:custGeom>
            <a:avLst/>
            <a:gdLst>
              <a:gd name="connsiteX0" fmla="*/ 0 w 2194560"/>
              <a:gd name="connsiteY0" fmla="*/ 130144 h 780851"/>
              <a:gd name="connsiteX1" fmla="*/ 38118 w 2194560"/>
              <a:gd name="connsiteY1" fmla="*/ 38118 h 780851"/>
              <a:gd name="connsiteX2" fmla="*/ 130144 w 2194560"/>
              <a:gd name="connsiteY2" fmla="*/ 0 h 780851"/>
              <a:gd name="connsiteX3" fmla="*/ 2064416 w 2194560"/>
              <a:gd name="connsiteY3" fmla="*/ 0 h 780851"/>
              <a:gd name="connsiteX4" fmla="*/ 2156442 w 2194560"/>
              <a:gd name="connsiteY4" fmla="*/ 38118 h 780851"/>
              <a:gd name="connsiteX5" fmla="*/ 2194560 w 2194560"/>
              <a:gd name="connsiteY5" fmla="*/ 130144 h 780851"/>
              <a:gd name="connsiteX6" fmla="*/ 2194560 w 2194560"/>
              <a:gd name="connsiteY6" fmla="*/ 650707 h 780851"/>
              <a:gd name="connsiteX7" fmla="*/ 2156442 w 2194560"/>
              <a:gd name="connsiteY7" fmla="*/ 742733 h 780851"/>
              <a:gd name="connsiteX8" fmla="*/ 2064416 w 2194560"/>
              <a:gd name="connsiteY8" fmla="*/ 780851 h 780851"/>
              <a:gd name="connsiteX9" fmla="*/ 130144 w 2194560"/>
              <a:gd name="connsiteY9" fmla="*/ 780851 h 780851"/>
              <a:gd name="connsiteX10" fmla="*/ 38118 w 2194560"/>
              <a:gd name="connsiteY10" fmla="*/ 742733 h 780851"/>
              <a:gd name="connsiteX11" fmla="*/ 0 w 2194560"/>
              <a:gd name="connsiteY11" fmla="*/ 650707 h 780851"/>
              <a:gd name="connsiteX12" fmla="*/ 0 w 2194560"/>
              <a:gd name="connsiteY12" fmla="*/ 130144 h 78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4560" h="780851">
                <a:moveTo>
                  <a:pt x="0" y="130144"/>
                </a:moveTo>
                <a:cubicBezTo>
                  <a:pt x="0" y="95628"/>
                  <a:pt x="13712" y="62525"/>
                  <a:pt x="38118" y="38118"/>
                </a:cubicBezTo>
                <a:cubicBezTo>
                  <a:pt x="62525" y="13711"/>
                  <a:pt x="95627" y="0"/>
                  <a:pt x="130144" y="0"/>
                </a:cubicBezTo>
                <a:lnTo>
                  <a:pt x="2064416" y="0"/>
                </a:lnTo>
                <a:cubicBezTo>
                  <a:pt x="2098932" y="0"/>
                  <a:pt x="2132035" y="13712"/>
                  <a:pt x="2156442" y="38118"/>
                </a:cubicBezTo>
                <a:cubicBezTo>
                  <a:pt x="2180849" y="62525"/>
                  <a:pt x="2194560" y="95627"/>
                  <a:pt x="2194560" y="130144"/>
                </a:cubicBezTo>
                <a:lnTo>
                  <a:pt x="2194560" y="650707"/>
                </a:lnTo>
                <a:cubicBezTo>
                  <a:pt x="2194560" y="685223"/>
                  <a:pt x="2180848" y="718326"/>
                  <a:pt x="2156442" y="742733"/>
                </a:cubicBezTo>
                <a:cubicBezTo>
                  <a:pt x="2132035" y="767140"/>
                  <a:pt x="2098933" y="780851"/>
                  <a:pt x="2064416" y="780851"/>
                </a:cubicBezTo>
                <a:lnTo>
                  <a:pt x="130144" y="780851"/>
                </a:lnTo>
                <a:cubicBezTo>
                  <a:pt x="95628" y="780851"/>
                  <a:pt x="62525" y="767139"/>
                  <a:pt x="38118" y="742733"/>
                </a:cubicBezTo>
                <a:cubicBezTo>
                  <a:pt x="13711" y="718326"/>
                  <a:pt x="0" y="685224"/>
                  <a:pt x="0" y="650707"/>
                </a:cubicBezTo>
                <a:lnTo>
                  <a:pt x="0" y="1301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79088" tIns="108603" rIns="179088" bIns="108603" spcCol="1270" anchor="ctr"/>
          <a:lstStyle/>
          <a:p>
            <a:pPr algn="ctr" defTabSz="1644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ko-KR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Cross-section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자유형 128"/>
          <p:cNvSpPr/>
          <p:nvPr/>
        </p:nvSpPr>
        <p:spPr>
          <a:xfrm>
            <a:off x="471928" y="4853741"/>
            <a:ext cx="1266220" cy="212643"/>
          </a:xfrm>
          <a:custGeom>
            <a:avLst/>
            <a:gdLst>
              <a:gd name="connsiteX0" fmla="*/ 0 w 2194560"/>
              <a:gd name="connsiteY0" fmla="*/ 130144 h 780851"/>
              <a:gd name="connsiteX1" fmla="*/ 38118 w 2194560"/>
              <a:gd name="connsiteY1" fmla="*/ 38118 h 780851"/>
              <a:gd name="connsiteX2" fmla="*/ 130144 w 2194560"/>
              <a:gd name="connsiteY2" fmla="*/ 0 h 780851"/>
              <a:gd name="connsiteX3" fmla="*/ 2064416 w 2194560"/>
              <a:gd name="connsiteY3" fmla="*/ 0 h 780851"/>
              <a:gd name="connsiteX4" fmla="*/ 2156442 w 2194560"/>
              <a:gd name="connsiteY4" fmla="*/ 38118 h 780851"/>
              <a:gd name="connsiteX5" fmla="*/ 2194560 w 2194560"/>
              <a:gd name="connsiteY5" fmla="*/ 130144 h 780851"/>
              <a:gd name="connsiteX6" fmla="*/ 2194560 w 2194560"/>
              <a:gd name="connsiteY6" fmla="*/ 650707 h 780851"/>
              <a:gd name="connsiteX7" fmla="*/ 2156442 w 2194560"/>
              <a:gd name="connsiteY7" fmla="*/ 742733 h 780851"/>
              <a:gd name="connsiteX8" fmla="*/ 2064416 w 2194560"/>
              <a:gd name="connsiteY8" fmla="*/ 780851 h 780851"/>
              <a:gd name="connsiteX9" fmla="*/ 130144 w 2194560"/>
              <a:gd name="connsiteY9" fmla="*/ 780851 h 780851"/>
              <a:gd name="connsiteX10" fmla="*/ 38118 w 2194560"/>
              <a:gd name="connsiteY10" fmla="*/ 742733 h 780851"/>
              <a:gd name="connsiteX11" fmla="*/ 0 w 2194560"/>
              <a:gd name="connsiteY11" fmla="*/ 650707 h 780851"/>
              <a:gd name="connsiteX12" fmla="*/ 0 w 2194560"/>
              <a:gd name="connsiteY12" fmla="*/ 130144 h 78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4560" h="780851">
                <a:moveTo>
                  <a:pt x="0" y="130144"/>
                </a:moveTo>
                <a:cubicBezTo>
                  <a:pt x="0" y="95628"/>
                  <a:pt x="13712" y="62525"/>
                  <a:pt x="38118" y="38118"/>
                </a:cubicBezTo>
                <a:cubicBezTo>
                  <a:pt x="62525" y="13711"/>
                  <a:pt x="95627" y="0"/>
                  <a:pt x="130144" y="0"/>
                </a:cubicBezTo>
                <a:lnTo>
                  <a:pt x="2064416" y="0"/>
                </a:lnTo>
                <a:cubicBezTo>
                  <a:pt x="2098932" y="0"/>
                  <a:pt x="2132035" y="13712"/>
                  <a:pt x="2156442" y="38118"/>
                </a:cubicBezTo>
                <a:cubicBezTo>
                  <a:pt x="2180849" y="62525"/>
                  <a:pt x="2194560" y="95627"/>
                  <a:pt x="2194560" y="130144"/>
                </a:cubicBezTo>
                <a:lnTo>
                  <a:pt x="2194560" y="650707"/>
                </a:lnTo>
                <a:cubicBezTo>
                  <a:pt x="2194560" y="685223"/>
                  <a:pt x="2180848" y="718326"/>
                  <a:pt x="2156442" y="742733"/>
                </a:cubicBezTo>
                <a:cubicBezTo>
                  <a:pt x="2132035" y="767140"/>
                  <a:pt x="2098933" y="780851"/>
                  <a:pt x="2064416" y="780851"/>
                </a:cubicBezTo>
                <a:lnTo>
                  <a:pt x="130144" y="780851"/>
                </a:lnTo>
                <a:cubicBezTo>
                  <a:pt x="95628" y="780851"/>
                  <a:pt x="62525" y="767139"/>
                  <a:pt x="38118" y="742733"/>
                </a:cubicBezTo>
                <a:cubicBezTo>
                  <a:pt x="13711" y="718326"/>
                  <a:pt x="0" y="685224"/>
                  <a:pt x="0" y="650707"/>
                </a:cubicBezTo>
                <a:lnTo>
                  <a:pt x="0" y="1301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79088" tIns="108603" rIns="179088" bIns="108603" spcCol="1270" anchor="ctr"/>
          <a:lstStyle/>
          <a:p>
            <a:pPr algn="ctr" defTabSz="1644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ko-KR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2D – 3D X-RAY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자유형 129"/>
          <p:cNvSpPr/>
          <p:nvPr/>
        </p:nvSpPr>
        <p:spPr>
          <a:xfrm>
            <a:off x="3330786" y="4853741"/>
            <a:ext cx="1226514" cy="212643"/>
          </a:xfrm>
          <a:custGeom>
            <a:avLst/>
            <a:gdLst>
              <a:gd name="connsiteX0" fmla="*/ 0 w 2194560"/>
              <a:gd name="connsiteY0" fmla="*/ 130144 h 780851"/>
              <a:gd name="connsiteX1" fmla="*/ 38118 w 2194560"/>
              <a:gd name="connsiteY1" fmla="*/ 38118 h 780851"/>
              <a:gd name="connsiteX2" fmla="*/ 130144 w 2194560"/>
              <a:gd name="connsiteY2" fmla="*/ 0 h 780851"/>
              <a:gd name="connsiteX3" fmla="*/ 2064416 w 2194560"/>
              <a:gd name="connsiteY3" fmla="*/ 0 h 780851"/>
              <a:gd name="connsiteX4" fmla="*/ 2156442 w 2194560"/>
              <a:gd name="connsiteY4" fmla="*/ 38118 h 780851"/>
              <a:gd name="connsiteX5" fmla="*/ 2194560 w 2194560"/>
              <a:gd name="connsiteY5" fmla="*/ 130144 h 780851"/>
              <a:gd name="connsiteX6" fmla="*/ 2194560 w 2194560"/>
              <a:gd name="connsiteY6" fmla="*/ 650707 h 780851"/>
              <a:gd name="connsiteX7" fmla="*/ 2156442 w 2194560"/>
              <a:gd name="connsiteY7" fmla="*/ 742733 h 780851"/>
              <a:gd name="connsiteX8" fmla="*/ 2064416 w 2194560"/>
              <a:gd name="connsiteY8" fmla="*/ 780851 h 780851"/>
              <a:gd name="connsiteX9" fmla="*/ 130144 w 2194560"/>
              <a:gd name="connsiteY9" fmla="*/ 780851 h 780851"/>
              <a:gd name="connsiteX10" fmla="*/ 38118 w 2194560"/>
              <a:gd name="connsiteY10" fmla="*/ 742733 h 780851"/>
              <a:gd name="connsiteX11" fmla="*/ 0 w 2194560"/>
              <a:gd name="connsiteY11" fmla="*/ 650707 h 780851"/>
              <a:gd name="connsiteX12" fmla="*/ 0 w 2194560"/>
              <a:gd name="connsiteY12" fmla="*/ 130144 h 78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4560" h="780851">
                <a:moveTo>
                  <a:pt x="0" y="130144"/>
                </a:moveTo>
                <a:cubicBezTo>
                  <a:pt x="0" y="95628"/>
                  <a:pt x="13712" y="62525"/>
                  <a:pt x="38118" y="38118"/>
                </a:cubicBezTo>
                <a:cubicBezTo>
                  <a:pt x="62525" y="13711"/>
                  <a:pt x="95627" y="0"/>
                  <a:pt x="130144" y="0"/>
                </a:cubicBezTo>
                <a:lnTo>
                  <a:pt x="2064416" y="0"/>
                </a:lnTo>
                <a:cubicBezTo>
                  <a:pt x="2098932" y="0"/>
                  <a:pt x="2132035" y="13712"/>
                  <a:pt x="2156442" y="38118"/>
                </a:cubicBezTo>
                <a:cubicBezTo>
                  <a:pt x="2180849" y="62525"/>
                  <a:pt x="2194560" y="95627"/>
                  <a:pt x="2194560" y="130144"/>
                </a:cubicBezTo>
                <a:lnTo>
                  <a:pt x="2194560" y="650707"/>
                </a:lnTo>
                <a:cubicBezTo>
                  <a:pt x="2194560" y="685223"/>
                  <a:pt x="2180848" y="718326"/>
                  <a:pt x="2156442" y="742733"/>
                </a:cubicBezTo>
                <a:cubicBezTo>
                  <a:pt x="2132035" y="767140"/>
                  <a:pt x="2098933" y="780851"/>
                  <a:pt x="2064416" y="780851"/>
                </a:cubicBezTo>
                <a:lnTo>
                  <a:pt x="130144" y="780851"/>
                </a:lnTo>
                <a:cubicBezTo>
                  <a:pt x="95628" y="780851"/>
                  <a:pt x="62525" y="767139"/>
                  <a:pt x="38118" y="742733"/>
                </a:cubicBezTo>
                <a:cubicBezTo>
                  <a:pt x="13711" y="718326"/>
                  <a:pt x="0" y="685224"/>
                  <a:pt x="0" y="650707"/>
                </a:cubicBezTo>
                <a:lnTo>
                  <a:pt x="0" y="1301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79088" tIns="108603" rIns="179088" bIns="108603" spcCol="1270" anchor="ctr"/>
          <a:lstStyle/>
          <a:p>
            <a:pPr algn="ctr" defTabSz="1644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ko-KR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Layer Polishing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TextBox 52"/>
          <p:cNvSpPr txBox="1">
            <a:spLocks noChangeArrowheads="1"/>
          </p:cNvSpPr>
          <p:nvPr/>
        </p:nvSpPr>
        <p:spPr bwMode="auto">
          <a:xfrm>
            <a:off x="468313" y="1700213"/>
            <a:ext cx="4464050" cy="7334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2500"/>
              </a:lnSpc>
              <a:defRPr/>
            </a:pP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   - Wi-Center</a:t>
            </a:r>
          </a:p>
          <a:p>
            <a:pPr>
              <a:lnSpc>
                <a:spcPts val="2500"/>
              </a:lnSpc>
              <a:defRPr/>
            </a:pPr>
            <a:r>
              <a:rPr kumimoji="0"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   - Fast Quality analysis    </a:t>
            </a:r>
            <a:endParaRPr kumimoji="0" lang="en-US" altLang="ko-KR" sz="1200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17/23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직사각형 5"/>
          <p:cNvSpPr>
            <a:spLocks noChangeArrowheads="1"/>
          </p:cNvSpPr>
          <p:nvPr/>
        </p:nvSpPr>
        <p:spPr bwMode="auto">
          <a:xfrm>
            <a:off x="900113" y="1628800"/>
            <a:ext cx="611981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We have various wireless solutions.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So, we can supply all kinds of modules as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your request.</a:t>
            </a:r>
            <a:endParaRPr lang="en-US" altLang="ko-KR" sz="14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724" name="직사각형 23"/>
          <p:cNvSpPr>
            <a:spLocks noChangeArrowheads="1"/>
          </p:cNvSpPr>
          <p:nvPr/>
        </p:nvSpPr>
        <p:spPr bwMode="auto">
          <a:xfrm>
            <a:off x="468313" y="1330325"/>
            <a:ext cx="5616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1. Various </a:t>
            </a:r>
            <a:r>
              <a:rPr kumimoji="0" lang="en-US" altLang="ko-KR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Wireless C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onnectivity  </a:t>
            </a:r>
            <a:endParaRPr lang="ko-KR" altLang="en-US" b="1" dirty="0"/>
          </a:p>
        </p:txBody>
      </p:sp>
      <p:sp>
        <p:nvSpPr>
          <p:cNvPr id="77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Strong Point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0726" name="Picture 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1300" y="2674938"/>
            <a:ext cx="167322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573016"/>
            <a:ext cx="12954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3573016"/>
            <a:ext cx="5302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55950" y="3033713"/>
            <a:ext cx="10556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2"/>
          <p:cNvPicPr>
            <a:picLocks noChangeAspect="1" noChangeArrowheads="1"/>
          </p:cNvPicPr>
          <p:nvPr/>
        </p:nvPicPr>
        <p:blipFill>
          <a:blip r:embed="rId6" cstate="print"/>
          <a:srcRect l="17114" r="64745" b="64265"/>
          <a:stretch>
            <a:fillRect/>
          </a:stretch>
        </p:blipFill>
        <p:spPr bwMode="auto">
          <a:xfrm>
            <a:off x="7020272" y="1700808"/>
            <a:ext cx="792088" cy="82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2" name="Picture 2"/>
          <p:cNvPicPr>
            <a:picLocks noChangeAspect="1" noChangeArrowheads="1"/>
          </p:cNvPicPr>
          <p:nvPr/>
        </p:nvPicPr>
        <p:blipFill>
          <a:blip r:embed="rId6" cstate="print"/>
          <a:srcRect l="63788" t="16805" r="20573" b="58942"/>
          <a:stretch>
            <a:fillRect/>
          </a:stretch>
        </p:blipFill>
        <p:spPr bwMode="auto">
          <a:xfrm>
            <a:off x="6268619" y="1916832"/>
            <a:ext cx="678827" cy="556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8064" y="3140968"/>
            <a:ext cx="1544978" cy="89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4" name="Picture 4"/>
          <p:cNvPicPr>
            <a:picLocks noChangeAspect="1" noChangeArrowheads="1"/>
          </p:cNvPicPr>
          <p:nvPr/>
        </p:nvPicPr>
        <p:blipFill>
          <a:blip r:embed="rId8" cstate="print"/>
          <a:srcRect t="14128" b="49696"/>
          <a:stretch>
            <a:fillRect/>
          </a:stretch>
        </p:blipFill>
        <p:spPr bwMode="auto">
          <a:xfrm>
            <a:off x="1116013" y="4398963"/>
            <a:ext cx="705485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아래쪽 화살표 67"/>
          <p:cNvSpPr/>
          <p:nvPr/>
        </p:nvSpPr>
        <p:spPr>
          <a:xfrm flipV="1">
            <a:off x="2771775" y="4183063"/>
            <a:ext cx="360363" cy="36036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>
            <a:off x="899592" y="4110038"/>
            <a:ext cx="7272982" cy="0"/>
          </a:xfrm>
          <a:prstGeom prst="line">
            <a:avLst/>
          </a:prstGeom>
          <a:ln w="28575">
            <a:solidFill>
              <a:srgbClr val="8BB8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18/23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pic>
        <p:nvPicPr>
          <p:cNvPr id="30730" name="Picture 3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192" y="2636912"/>
            <a:ext cx="1410419" cy="6669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직사각형 5"/>
          <p:cNvSpPr>
            <a:spLocks noChangeArrowheads="1"/>
          </p:cNvSpPr>
          <p:nvPr/>
        </p:nvSpPr>
        <p:spPr bwMode="auto">
          <a:xfrm>
            <a:off x="467544" y="1700808"/>
            <a:ext cx="7920880" cy="14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We have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</a:t>
            </a: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Duplexer </a:t>
            </a: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and Front end Modules(GLM,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Diversity FEM, </a:t>
            </a:r>
            <a:r>
              <a:rPr lang="en-US" altLang="ko-KR" sz="1400" dirty="0" err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FEMiD</a:t>
            </a: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SLM, DBLM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 for mobile phone and Big customers in Korea and China(Samsung / LG / </a:t>
            </a:r>
            <a:r>
              <a:rPr lang="en-US" altLang="ko-KR" sz="14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Oppo</a:t>
            </a:r>
            <a:r>
              <a:rPr lang="en-US" altLang="ko-KR" sz="1400" dirty="0" smtClean="0"/>
              <a:t>, 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BBK, TCL, </a:t>
            </a:r>
            <a:r>
              <a:rPr lang="en-US" altLang="ko-KR" sz="14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Yulong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Lenovo, </a:t>
            </a:r>
            <a:r>
              <a:rPr lang="en-US" altLang="ko-KR" sz="14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Meizu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etc)</a:t>
            </a:r>
            <a:endParaRPr lang="en-US" altLang="ko-KR" sz="14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</a:t>
            </a:r>
            <a:r>
              <a:rPr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we can supply competitive price.</a:t>
            </a:r>
          </a:p>
        </p:txBody>
      </p:sp>
      <p:sp>
        <p:nvSpPr>
          <p:cNvPr id="31748" name="직사각형 23"/>
          <p:cNvSpPr>
            <a:spLocks noChangeArrowheads="1"/>
          </p:cNvSpPr>
          <p:nvPr/>
        </p:nvSpPr>
        <p:spPr bwMode="auto">
          <a:xfrm>
            <a:off x="468313" y="1330325"/>
            <a:ext cx="5616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kumimoji="0"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Cost </a:t>
            </a:r>
            <a:endParaRPr lang="ko-KR" altLang="en-US" dirty="0"/>
          </a:p>
        </p:txBody>
      </p:sp>
      <p:sp>
        <p:nvSpPr>
          <p:cNvPr id="77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Strong Point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750" name="Text Box 235"/>
          <p:cNvSpPr txBox="1">
            <a:spLocks noChangeArrowheads="1"/>
          </p:cNvSpPr>
          <p:nvPr/>
        </p:nvSpPr>
        <p:spPr bwMode="auto">
          <a:xfrm>
            <a:off x="954088" y="3500438"/>
            <a:ext cx="13144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Filters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1751" name="그림 45" descr="DPX크기비교3.jp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5025" y="3860800"/>
            <a:ext cx="5048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그림 46" descr="1411Filter4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888" y="3860800"/>
            <a:ext cx="5048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5113" y="4768850"/>
            <a:ext cx="7334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4" name="Text Box 235"/>
          <p:cNvSpPr txBox="1">
            <a:spLocks noChangeArrowheads="1"/>
          </p:cNvSpPr>
          <p:nvPr/>
        </p:nvSpPr>
        <p:spPr bwMode="auto">
          <a:xfrm>
            <a:off x="1889125" y="3500438"/>
            <a:ext cx="13144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Duplexers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755" name="Text Box 235"/>
          <p:cNvSpPr txBox="1">
            <a:spLocks noChangeArrowheads="1"/>
          </p:cNvSpPr>
          <p:nvPr/>
        </p:nvSpPr>
        <p:spPr bwMode="auto">
          <a:xfrm>
            <a:off x="1169988" y="4437063"/>
            <a:ext cx="151130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206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Front end Modules</a:t>
            </a:r>
            <a:endParaRPr kumimoji="0" lang="en-US" altLang="ko-KR" sz="1200">
              <a:solidFill>
                <a:srgbClr val="00206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덧셈 기호 39"/>
          <p:cNvSpPr/>
          <p:nvPr/>
        </p:nvSpPr>
        <p:spPr>
          <a:xfrm>
            <a:off x="3132138" y="3933825"/>
            <a:ext cx="719137" cy="719138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5" cstate="print"/>
          <a:srcRect t="15998" b="9347"/>
          <a:stretch>
            <a:fillRect/>
          </a:stretch>
        </p:blipFill>
        <p:spPr bwMode="auto">
          <a:xfrm>
            <a:off x="4067945" y="3140968"/>
            <a:ext cx="2376264" cy="91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4221088"/>
            <a:ext cx="2376264" cy="73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6216" y="2924944"/>
            <a:ext cx="2349098" cy="74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76256" y="3933056"/>
            <a:ext cx="12382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9" cstate="print"/>
          <a:srcRect l="2683" t="13104" r="718"/>
          <a:stretch>
            <a:fillRect/>
          </a:stretch>
        </p:blipFill>
        <p:spPr bwMode="auto">
          <a:xfrm>
            <a:off x="5940152" y="5013176"/>
            <a:ext cx="2592288" cy="477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37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19/23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124825" cy="692150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Meaning of CI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8" name="그림 7" descr="cDSC_0496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088" y="3501008"/>
            <a:ext cx="3465047" cy="2304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/>
          <p:nvPr/>
        </p:nvCxnSpPr>
        <p:spPr>
          <a:xfrm>
            <a:off x="719138" y="1055688"/>
            <a:ext cx="79565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9"/>
          <p:cNvSpPr txBox="1"/>
          <p:nvPr/>
        </p:nvSpPr>
        <p:spPr>
          <a:xfrm>
            <a:off x="896938" y="1414463"/>
            <a:ext cx="7599362" cy="193198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 Overall shape embodies a blossomed flower</a:t>
            </a:r>
          </a:p>
          <a:p>
            <a:pPr marL="342900" indent="-34290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1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Three Ovals mean internal customers, external customers and affiliated companies.</a:t>
            </a:r>
          </a:p>
          <a:p>
            <a:pPr marL="342900" indent="-342900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2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Three Ovals meeting at the end of </a:t>
            </a:r>
            <a:r>
              <a:rPr kumimoji="0" lang="en-US" altLang="ko-KR" sz="1400" b="1" dirty="0">
                <a:solidFill>
                  <a:schemeClr val="accent4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letters means the three develop together.</a:t>
            </a:r>
          </a:p>
          <a:p>
            <a:pPr marL="342900" indent="-342900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3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The Opening of the end of </a:t>
            </a:r>
            <a:r>
              <a:rPr kumimoji="0" lang="en-US" altLang="ko-KR" sz="1400" b="1" dirty="0">
                <a:solidFill>
                  <a:schemeClr val="accent4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letter means WISOL pursues eternal value </a:t>
            </a:r>
          </a:p>
          <a:p>
            <a:pPr marL="342900" indent="-342900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4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Small Icon of the on alphabet I means wireless solution</a:t>
            </a:r>
            <a:endParaRPr kumimoji="0" lang="ko-KR" altLang="en-US" sz="1400" b="1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3319" name="그룹 11"/>
          <p:cNvGrpSpPr>
            <a:grpSpLocks/>
          </p:cNvGrpSpPr>
          <p:nvPr/>
        </p:nvGrpSpPr>
        <p:grpSpPr bwMode="auto">
          <a:xfrm>
            <a:off x="4789488" y="3860800"/>
            <a:ext cx="3959225" cy="1657350"/>
            <a:chOff x="5076165" y="4251325"/>
            <a:chExt cx="3960331" cy="1657350"/>
          </a:xfrm>
        </p:grpSpPr>
        <p:sp>
          <p:nvSpPr>
            <p:cNvPr id="15" name="TextBox 34"/>
            <p:cNvSpPr txBox="1"/>
            <p:nvPr/>
          </p:nvSpPr>
          <p:spPr>
            <a:xfrm>
              <a:off x="6724450" y="4251325"/>
              <a:ext cx="2024627" cy="276225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>
                  <a:solidFill>
                    <a:schemeClr val="accent1">
                      <a:lumMod val="50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Wireless Solution</a:t>
              </a:r>
              <a:endParaRPr kumimoji="0" lang="ko-KR" altLang="en-US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pic>
          <p:nvPicPr>
            <p:cNvPr id="13322" name="그림 15" descr="logo-1630x1645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0688" y="4454525"/>
              <a:ext cx="1439862" cy="145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23" name="그룹 16"/>
            <p:cNvGrpSpPr>
              <a:grpSpLocks/>
            </p:cNvGrpSpPr>
            <p:nvPr/>
          </p:nvGrpSpPr>
          <p:grpSpPr bwMode="auto">
            <a:xfrm>
              <a:off x="6155958" y="4752975"/>
              <a:ext cx="1721332" cy="247650"/>
              <a:chOff x="323174" y="4293096"/>
              <a:chExt cx="1665587" cy="288032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V="1">
                <a:off x="323183" y="4293096"/>
                <a:ext cx="144433" cy="28803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67615" y="4293096"/>
                <a:ext cx="152115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직선 연결선 17"/>
            <p:cNvCxnSpPr/>
            <p:nvPr/>
          </p:nvCxnSpPr>
          <p:spPr>
            <a:xfrm>
              <a:off x="6867365" y="5338763"/>
              <a:ext cx="133387" cy="25082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999164" y="5589588"/>
              <a:ext cx="182137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26" name="그룹 19"/>
            <p:cNvGrpSpPr>
              <a:grpSpLocks/>
            </p:cNvGrpSpPr>
            <p:nvPr/>
          </p:nvGrpSpPr>
          <p:grpSpPr bwMode="auto">
            <a:xfrm>
              <a:off x="5076165" y="5121276"/>
              <a:ext cx="450978" cy="755651"/>
              <a:chOff x="2802145" y="4149082"/>
              <a:chExt cx="482004" cy="966399"/>
            </a:xfrm>
          </p:grpSpPr>
          <p:cxnSp>
            <p:nvCxnSpPr>
              <p:cNvPr id="22" name="직선 연결선 21"/>
              <p:cNvCxnSpPr/>
              <p:nvPr/>
            </p:nvCxnSpPr>
            <p:spPr>
              <a:xfrm flipV="1">
                <a:off x="3139885" y="4149081"/>
                <a:ext cx="144262" cy="28829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 flipV="1">
                <a:off x="2802145" y="4445497"/>
                <a:ext cx="337740" cy="66998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31"/>
            <p:cNvSpPr txBox="1"/>
            <p:nvPr/>
          </p:nvSpPr>
          <p:spPr>
            <a:xfrm>
              <a:off x="7019808" y="5313363"/>
              <a:ext cx="2016688" cy="461962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>
                  <a:solidFill>
                    <a:schemeClr val="accent1">
                      <a:lumMod val="50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WISOL seeking eternal value</a:t>
              </a:r>
              <a:endParaRPr kumimoji="0" lang="ko-KR" altLang="en-US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4211638" y="5519738"/>
            <a:ext cx="18002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Internal customers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External customers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Affiliated companies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55976" y="652534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2/23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모서리가 둥근 직사각형 87"/>
          <p:cNvSpPr/>
          <p:nvPr/>
        </p:nvSpPr>
        <p:spPr>
          <a:xfrm>
            <a:off x="3309938" y="1844675"/>
            <a:ext cx="2270125" cy="21605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32772" name="Picture 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1088" y="4525963"/>
            <a:ext cx="8556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object 65"/>
          <p:cNvSpPr>
            <a:spLocks noChangeArrowheads="1"/>
          </p:cNvSpPr>
          <p:nvPr/>
        </p:nvSpPr>
        <p:spPr bwMode="auto">
          <a:xfrm>
            <a:off x="4057650" y="4411663"/>
            <a:ext cx="647700" cy="36036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ko-KR" altLang="ko-KR">
              <a:latin typeface="Arial" pitchFamily="34" charset="0"/>
            </a:endParaRPr>
          </a:p>
        </p:txBody>
      </p:sp>
      <p:pic>
        <p:nvPicPr>
          <p:cNvPr id="32774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0900" y="4397375"/>
            <a:ext cx="7921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8800" y="4484688"/>
            <a:ext cx="709613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2"/>
          <p:cNvPicPr>
            <a:picLocks noChangeAspect="1" noChangeArrowheads="1"/>
          </p:cNvPicPr>
          <p:nvPr/>
        </p:nvPicPr>
        <p:blipFill>
          <a:blip r:embed="rId6" cstate="print"/>
          <a:srcRect l="17114" r="64745" b="64265"/>
          <a:stretch>
            <a:fillRect/>
          </a:stretch>
        </p:blipFill>
        <p:spPr bwMode="auto">
          <a:xfrm>
            <a:off x="3432175" y="4313238"/>
            <a:ext cx="44132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Strong Point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778" name="직사각형 93"/>
          <p:cNvSpPr>
            <a:spLocks noChangeArrowheads="1"/>
          </p:cNvSpPr>
          <p:nvPr/>
        </p:nvSpPr>
        <p:spPr bwMode="auto">
          <a:xfrm>
            <a:off x="468313" y="1196752"/>
            <a:ext cx="4464050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3. R&amp;D </a:t>
            </a:r>
          </a:p>
          <a:p>
            <a:pPr>
              <a:lnSpc>
                <a:spcPct val="150000"/>
              </a:lnSpc>
            </a:pPr>
            <a:r>
              <a:rPr kumimoji="0"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-  Best Partner  for  </a:t>
            </a:r>
            <a:r>
              <a:rPr kumimoji="0" lang="en-US" altLang="ko-KR" sz="14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IoT</a:t>
            </a:r>
            <a:r>
              <a:rPr kumimoji="0"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Devices</a:t>
            </a:r>
            <a:endParaRPr kumimoji="0" lang="en-US" altLang="ko-KR" sz="14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-  Wide wireless </a:t>
            </a:r>
            <a:r>
              <a:rPr kumimoji="0"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experiences</a:t>
            </a:r>
            <a:endParaRPr lang="ko-KR" altLang="en-US" sz="1400" dirty="0"/>
          </a:p>
        </p:txBody>
      </p:sp>
      <p:sp>
        <p:nvSpPr>
          <p:cNvPr id="75" name="왼쪽/오른쪽 화살표 74"/>
          <p:cNvSpPr/>
          <p:nvPr/>
        </p:nvSpPr>
        <p:spPr>
          <a:xfrm>
            <a:off x="5724525" y="2276475"/>
            <a:ext cx="376238" cy="287338"/>
          </a:xfrm>
          <a:prstGeom prst="left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6" name="왼쪽/오른쪽 화살표 75"/>
          <p:cNvSpPr/>
          <p:nvPr/>
        </p:nvSpPr>
        <p:spPr>
          <a:xfrm>
            <a:off x="2700338" y="2781300"/>
            <a:ext cx="422275" cy="287338"/>
          </a:xfrm>
          <a:prstGeom prst="left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0" name="왼쪽/오른쪽 화살표 89"/>
          <p:cNvSpPr/>
          <p:nvPr/>
        </p:nvSpPr>
        <p:spPr>
          <a:xfrm rot="16200000">
            <a:off x="4248944" y="4042569"/>
            <a:ext cx="358775" cy="287337"/>
          </a:xfrm>
          <a:prstGeom prst="leftRightArrow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32782" name="그룹 71"/>
          <p:cNvGrpSpPr>
            <a:grpSpLocks/>
          </p:cNvGrpSpPr>
          <p:nvPr/>
        </p:nvGrpSpPr>
        <p:grpSpPr bwMode="auto">
          <a:xfrm>
            <a:off x="590550" y="2397125"/>
            <a:ext cx="1965325" cy="455613"/>
            <a:chOff x="733844" y="4088689"/>
            <a:chExt cx="1965948" cy="456375"/>
          </a:xfrm>
        </p:grpSpPr>
        <p:pic>
          <p:nvPicPr>
            <p:cNvPr id="3280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3844" y="4088690"/>
              <a:ext cx="444364" cy="456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9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54755" y="4088689"/>
              <a:ext cx="394703" cy="45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10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6005" y="4088689"/>
              <a:ext cx="393185" cy="45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11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195736" y="4088689"/>
              <a:ext cx="504056" cy="45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783" name="그림 72" descr="image3905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88125" y="1916113"/>
            <a:ext cx="1390650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4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68863" y="4840288"/>
            <a:ext cx="4111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5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45113" y="4840288"/>
            <a:ext cx="3714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6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81675" y="4840288"/>
            <a:ext cx="41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7" name="Picture 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4238" y="4840288"/>
            <a:ext cx="40481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8" name="Picture 1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265863" y="4840288"/>
            <a:ext cx="4238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9" name="Picture 1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754813" y="4840288"/>
            <a:ext cx="414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0" name="Picture 1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376738" y="4840288"/>
            <a:ext cx="4270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1" name="그림 92" descr="aaa.png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425575" y="5286375"/>
            <a:ext cx="6515100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2" name="그림 94" descr="a1.png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55650" y="3141663"/>
            <a:ext cx="1997075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793" name="그룹 96"/>
          <p:cNvGrpSpPr>
            <a:grpSpLocks/>
          </p:cNvGrpSpPr>
          <p:nvPr/>
        </p:nvGrpSpPr>
        <p:grpSpPr bwMode="auto">
          <a:xfrm>
            <a:off x="3633788" y="2205038"/>
            <a:ext cx="1585912" cy="1019175"/>
            <a:chOff x="3730687" y="2272771"/>
            <a:chExt cx="1849425" cy="1234873"/>
          </a:xfrm>
        </p:grpSpPr>
        <p:pic>
          <p:nvPicPr>
            <p:cNvPr id="32800" name="Picture 4" descr="http://wk.rnd.wisol.co.kr/mediawiki/images/YMP04A_Bottom.jp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5050655" y="2298475"/>
              <a:ext cx="504056" cy="302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1" name="Picture 5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22108" y="2297184"/>
              <a:ext cx="504056" cy="305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2" name="그림 23" descr="1411Filter4.jpg"/>
            <p:cNvPicPr>
              <a:picLocks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737577" y="2272771"/>
              <a:ext cx="360040" cy="353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3" name="Picture 4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 rot="10800000">
              <a:off x="5264916" y="2924944"/>
              <a:ext cx="315196" cy="58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04" name="Picture 13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3730687" y="2852936"/>
              <a:ext cx="343556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2805" name="그룹 95"/>
            <p:cNvGrpSpPr>
              <a:grpSpLocks/>
            </p:cNvGrpSpPr>
            <p:nvPr/>
          </p:nvGrpSpPr>
          <p:grpSpPr bwMode="auto">
            <a:xfrm>
              <a:off x="4139952" y="2852936"/>
              <a:ext cx="1008112" cy="648072"/>
              <a:chOff x="1211512" y="4149080"/>
              <a:chExt cx="875754" cy="576064"/>
            </a:xfrm>
          </p:grpSpPr>
          <p:pic>
            <p:nvPicPr>
              <p:cNvPr id="32806" name="Picture 14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1211512" y="4149080"/>
                <a:ext cx="376438" cy="5760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807" name="Picture 15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691680" y="4149193"/>
                <a:ext cx="395586" cy="575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32794" name="Picture 3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762375" y="3465513"/>
            <a:ext cx="738188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5" name="Picture 2"/>
          <p:cNvPicPr>
            <a:picLocks noChangeAspect="1" noChangeArrowheads="1"/>
          </p:cNvPicPr>
          <p:nvPr/>
        </p:nvPicPr>
        <p:blipFill>
          <a:blip r:embed="rId6" cstate="print"/>
          <a:srcRect l="63788" t="16805" r="20573" b="58942"/>
          <a:stretch>
            <a:fillRect/>
          </a:stretch>
        </p:blipFill>
        <p:spPr bwMode="auto">
          <a:xfrm>
            <a:off x="2916238" y="4292600"/>
            <a:ext cx="503237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6" name="Picture 14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95288" y="4149725"/>
            <a:ext cx="132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7" name="Picture 1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835150" y="4797425"/>
            <a:ext cx="1011238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8" name="Picture 11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5867400" y="2997200"/>
            <a:ext cx="2819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9" name="Picture 2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716463" y="3357563"/>
            <a:ext cx="42545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5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20/23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3"/>
          <p:cNvSpPr txBox="1">
            <a:spLocks/>
          </p:cNvSpPr>
          <p:nvPr/>
        </p:nvSpPr>
        <p:spPr bwMode="auto">
          <a:xfrm>
            <a:off x="6781800" y="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lt"/>
                <a:ea typeface="굴림" charset="-127"/>
              </a:rPr>
              <a:t>www.wisol.co.kr</a:t>
            </a:r>
          </a:p>
        </p:txBody>
      </p:sp>
      <p:sp>
        <p:nvSpPr>
          <p:cNvPr id="33796" name="내용 개체 틀 2"/>
          <p:cNvSpPr txBox="1">
            <a:spLocks/>
          </p:cNvSpPr>
          <p:nvPr/>
        </p:nvSpPr>
        <p:spPr bwMode="auto">
          <a:xfrm>
            <a:off x="539750" y="1413818"/>
            <a:ext cx="8002588" cy="27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r>
              <a:rPr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Social Contribution of Voluntary participation and WISOL’s 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Matching Grant</a:t>
            </a:r>
          </a:p>
          <a:p>
            <a:pPr marL="742950" lvl="1" indent="-285750">
              <a:spcBef>
                <a:spcPct val="20000"/>
              </a:spcBef>
            </a:pPr>
            <a:endParaRPr kumimoji="0" lang="en-US" altLang="ko-KR" sz="1400" b="1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Donations US$70,000/Year </a:t>
            </a:r>
            <a:r>
              <a:rPr kumimoji="0"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[ For </a:t>
            </a:r>
            <a:r>
              <a:rPr lang="en-US" altLang="ko-KR" sz="1400" b="1" dirty="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Orphanage, Scholarships and etc ] </a:t>
            </a:r>
            <a:endParaRPr kumimoji="0" lang="ko-KR" altLang="en-US" sz="1400" b="1" dirty="0">
              <a:solidFill>
                <a:srgbClr val="0070C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8" name="Picture 3" descr="D:\준공식\최종자료\슬라이드쇼_2\남양주 해피아이 지역아동센터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5473" y="2564110"/>
            <a:ext cx="1872023" cy="1403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3785" y="2492102"/>
            <a:ext cx="1455029" cy="1462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1" descr="D:\사진\111115_장학지원증서전달식(남사중학교, 고창북중학교)\000_0035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6033" y="2564110"/>
            <a:ext cx="2164700" cy="1224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2" descr="D:\준공식\The Slide Show of WISOL's History\새 폴더\그림183.jpg"/>
          <p:cNvPicPr>
            <a:picLocks noChangeAspect="1" noChangeArrowheads="1"/>
          </p:cNvPicPr>
          <p:nvPr/>
        </p:nvPicPr>
        <p:blipFill>
          <a:blip r:embed="rId5" cstate="print"/>
          <a:srcRect t="23743"/>
          <a:stretch>
            <a:fillRect/>
          </a:stretch>
        </p:blipFill>
        <p:spPr bwMode="auto">
          <a:xfrm>
            <a:off x="1341537" y="4076278"/>
            <a:ext cx="2877404" cy="1300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5" descr="D:\준공식\The Slide Show of WISOL's History\새 폴더\그림241.jpg"/>
          <p:cNvPicPr>
            <a:picLocks noChangeAspect="1" noChangeArrowheads="1"/>
          </p:cNvPicPr>
          <p:nvPr/>
        </p:nvPicPr>
        <p:blipFill>
          <a:blip r:embed="rId6" cstate="print"/>
          <a:srcRect t="23633"/>
          <a:stretch>
            <a:fillRect/>
          </a:stretch>
        </p:blipFill>
        <p:spPr bwMode="auto">
          <a:xfrm>
            <a:off x="5013945" y="4076278"/>
            <a:ext cx="2579091" cy="1302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7" descr="D:\준공식\The Slide Show of WISOL's History\새 폴더\그림18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9568" y="5482558"/>
            <a:ext cx="1642765" cy="1041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8" descr="D:\준공식\The Slide Show of WISOL's History\새 폴더\그림179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76584" y="5495069"/>
            <a:ext cx="1812706" cy="1029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9" descr="D:\준공식\The Slide Show of WISOL's History\새 폴더\그림162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75534" y="5504903"/>
            <a:ext cx="1943203" cy="1019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Social Contribution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21/23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3"/>
          <p:cNvSpPr txBox="1">
            <a:spLocks/>
          </p:cNvSpPr>
          <p:nvPr/>
        </p:nvSpPr>
        <p:spPr bwMode="auto">
          <a:xfrm>
            <a:off x="6781800" y="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lt"/>
                <a:ea typeface="굴림" charset="-127"/>
              </a:rPr>
              <a:t>www.wisol.co.kr</a:t>
            </a:r>
          </a:p>
        </p:txBody>
      </p:sp>
      <p:sp>
        <p:nvSpPr>
          <p:cNvPr id="16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Certification &amp; Award</a:t>
            </a:r>
            <a:endParaRPr lang="ko-KR" altLang="en-US" sz="3200" b="1" kern="0" dirty="0">
              <a:solidFill>
                <a:schemeClr val="bg1"/>
              </a:solidFill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4821" name="table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800" y="1268413"/>
            <a:ext cx="77914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22/23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3"/>
          <p:cNvSpPr txBox="1">
            <a:spLocks/>
          </p:cNvSpPr>
          <p:nvPr/>
        </p:nvSpPr>
        <p:spPr bwMode="auto">
          <a:xfrm>
            <a:off x="6781800" y="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lt"/>
                <a:ea typeface="굴림" charset="-127"/>
              </a:rPr>
              <a:t>www.wisol.co.kr</a:t>
            </a:r>
          </a:p>
        </p:txBody>
      </p:sp>
      <p:sp>
        <p:nvSpPr>
          <p:cNvPr id="40964" name="직사각형 33"/>
          <p:cNvSpPr>
            <a:spLocks noChangeArrowheads="1"/>
          </p:cNvSpPr>
          <p:nvPr/>
        </p:nvSpPr>
        <p:spPr bwMode="auto">
          <a:xfrm>
            <a:off x="2483768" y="2825060"/>
            <a:ext cx="4464967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ko-KR" sz="66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THANKS !!</a:t>
            </a:r>
            <a:endParaRPr lang="ko-KR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60363"/>
            <a:ext cx="8124825" cy="692150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Profile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Times New Roman" pitchFamily="18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46125" y="2133600"/>
          <a:ext cx="7930366" cy="367953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93662"/>
                <a:gridCol w="6336704"/>
              </a:tblGrid>
              <a:tr h="5376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CEO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JI-HO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, KIM </a:t>
                      </a:r>
                    </a:p>
                  </a:txBody>
                  <a:tcPr marL="9407" marR="9407" marT="9407" marB="0" anchor="ctr"/>
                </a:tc>
              </a:tr>
              <a:tr h="5376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Established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20th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of June, 2008 </a:t>
                      </a:r>
                    </a:p>
                  </a:txBody>
                  <a:tcPr marL="9407" marR="9407" marT="9407" marB="0" anchor="ctr"/>
                </a:tc>
              </a:tr>
              <a:tr h="5376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Location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28-40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, Gajangsaneopdong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, Osan-si, Gyeonggi-Do, Korea </a:t>
                      </a:r>
                    </a:p>
                  </a:txBody>
                  <a:tcPr marL="9407" marR="9407" marT="9407" marB="0" anchor="ctr"/>
                </a:tc>
              </a:tr>
              <a:tr h="5465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Employee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it-IT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</a:t>
                      </a:r>
                      <a:r>
                        <a:rPr lang="it-IT" sz="1400" b="1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1,142( </a:t>
                      </a:r>
                      <a:r>
                        <a:rPr lang="it-IT" sz="1400" b="1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KOREA </a:t>
                      </a:r>
                      <a:r>
                        <a:rPr lang="it-IT" sz="1400" b="1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502, </a:t>
                      </a:r>
                      <a:r>
                        <a:rPr lang="it-IT" sz="1400" b="1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CHINA </a:t>
                      </a:r>
                      <a:r>
                        <a:rPr lang="it-IT" sz="1400" b="1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500,</a:t>
                      </a:r>
                      <a:r>
                        <a:rPr kumimoji="0" lang="en-US" altLang="ko-KR" sz="1400" b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VIETNAM 140 </a:t>
                      </a:r>
                      <a:r>
                        <a:rPr lang="it-IT" sz="1400" b="1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) </a:t>
                      </a:r>
                      <a:endParaRPr lang="it-IT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</a:tr>
              <a:tr h="5376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Home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page </a:t>
                      </a: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www.wisol.co.kr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</a:tr>
              <a:tr h="49120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Product 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RF Biz Unit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: SAW filter / Duplexer / FEMiD / GPS LNA Module  </a:t>
                      </a:r>
                    </a:p>
                  </a:txBody>
                  <a:tcPr marL="9407" marR="9407" marT="9407" marB="0" anchor="ctr"/>
                </a:tc>
              </a:tr>
              <a:tr h="4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 CM Biz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Unit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: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Wi-Fi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/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Bluetooth </a:t>
                      </a: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/ NFC / ZIGBEE </a:t>
                      </a:r>
                      <a:r>
                        <a:rPr lang="en-US" sz="1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/ Z-WAVE Module</a:t>
                      </a:r>
                      <a:endParaRPr lang="en-US" sz="1400" b="1" i="0" u="none" strike="noStrike" dirty="0">
                        <a:solidFill>
                          <a:srgbClr val="00206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9407" marR="9407" marT="9407" marB="0" anchor="ctr"/>
                </a:tc>
              </a:tr>
            </a:tbl>
          </a:graphicData>
        </a:graphic>
      </p:graphicFrame>
      <p:pic>
        <p:nvPicPr>
          <p:cNvPr id="14340" name="그림 50" descr="logo-1630x164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5950" y="1412875"/>
            <a:ext cx="1833563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355976" y="652534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3/23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124825" cy="692150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History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Times New Roman" pitchFamily="18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547813" y="1269361"/>
          <a:ext cx="7330036" cy="5183973"/>
        </p:xfrm>
        <a:graphic>
          <a:graphicData uri="http://schemas.openxmlformats.org/drawingml/2006/table">
            <a:tbl>
              <a:tblPr/>
              <a:tblGrid>
                <a:gridCol w="613476"/>
                <a:gridCol w="527503"/>
                <a:gridCol w="69426"/>
                <a:gridCol w="6119631"/>
              </a:tblGrid>
              <a:tr h="345598"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2008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JUN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SEP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Establish WISOL co. Ltd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.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( Capital US$300,000 )</a:t>
                      </a: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Spin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off from SEMCO for “SAW Filter “</a:t>
                      </a:r>
                      <a:endParaRPr lang="ko-KR" altLang="en-US" sz="1400" b="1" dirty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5598">
                <a:tc vMerge="1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598"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2009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JAN</a:t>
                      </a:r>
                      <a:endParaRPr lang="en-US" altLang="ko-KR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MAR</a:t>
                      </a:r>
                      <a:endParaRPr lang="ko-KR" altLang="en-US" sz="1400" b="1" dirty="0" smtClean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Establish WISOL China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( Tian-Jin )</a:t>
                      </a: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Registered  as SAMSUNG’s 1</a:t>
                      </a:r>
                      <a:r>
                        <a:rPr lang="en-US" altLang="ko-KR" sz="1400" b="1" baseline="3000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st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supplier (MC Biz Unit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)</a:t>
                      </a:r>
                      <a:endParaRPr lang="ko-KR" altLang="en-US" sz="1400" b="1" dirty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598">
                <a:tc vMerge="1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598"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2010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SEP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DEC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IPO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( KOSDAQ ) Listed ( Capital US$ 5,000,000 )</a:t>
                      </a:r>
                      <a:endParaRPr lang="en-US" altLang="ko-KR" sz="1400" b="1" dirty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Build WISOL HQ ( Osan-si, 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Gyeonggi-do, KOREA )</a:t>
                      </a:r>
                      <a:endParaRPr lang="en-US" altLang="ko-KR" sz="1400" b="1" dirty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598">
                <a:tc vMerge="1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ko-KR" altLang="en-US" sz="1600" b="1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11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2011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altLang="ko-KR" sz="1400" b="1" dirty="0" smtClean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JAN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DEC</a:t>
                      </a: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Starting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Connectivity Module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Biz 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for TV 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(Bluetooth/ZigBee/WiFi 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Module )</a:t>
                      </a: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Sales Revenue US$100,000,000</a:t>
                      </a: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11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2012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MAR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OCT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Build 3</a:t>
                      </a:r>
                      <a:r>
                        <a:rPr lang="en-US" altLang="ko-KR" sz="1400" b="1" baseline="3000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rd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Plant at Osan 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Starting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SAW  Filter  Module (RSM)  for  Smart phone</a:t>
                      </a:r>
                      <a:endParaRPr lang="en-US" altLang="ko-KR" sz="14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83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2013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SEP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Starting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Wi-Fi /BT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Combo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Module ( SIP ) for  Smart phone</a:t>
                      </a: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83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2014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OCT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Module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Maker  Partnership  for  </a:t>
                      </a:r>
                      <a:r>
                        <a:rPr lang="en-US" altLang="ko-KR" sz="1400" b="1" baseline="0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IoT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with  Qualcomm</a:t>
                      </a:r>
                      <a:endParaRPr lang="en-US" altLang="ko-KR" sz="1400" b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119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2015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JUL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3B5998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AUG</a:t>
                      </a:r>
                      <a:endParaRPr lang="ko-KR" altLang="en-US" sz="1400" b="1" dirty="0">
                        <a:solidFill>
                          <a:srgbClr val="3B5998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altLang="ko-KR" sz="1400" b="1" dirty="0">
                        <a:solidFill>
                          <a:srgbClr val="0000FF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to produce  </a:t>
                      </a:r>
                      <a:r>
                        <a:rPr lang="en-US" altLang="ko-KR" sz="1400" b="1" baseline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at  WISOL  HANOI  in  Vietnam </a:t>
                      </a:r>
                      <a:endParaRPr lang="en-US" altLang="ko-KR" sz="1400" b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  <a:p>
                      <a:pPr>
                        <a:lnSpc>
                          <a:spcPct val="13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Start to build  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4</a:t>
                      </a:r>
                      <a:r>
                        <a:rPr lang="en-US" altLang="ko-KR" sz="1400" b="1" baseline="300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Plant  at  Osan (FAB 2</a:t>
                      </a:r>
                      <a:r>
                        <a:rPr lang="en-US" altLang="ko-KR" sz="1400" b="1" baseline="300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nd</a:t>
                      </a:r>
                      <a:r>
                        <a:rPr lang="en-US" altLang="ko-KR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Plant)</a:t>
                      </a:r>
                      <a:r>
                        <a:rPr lang="ko-KR" altLang="en-US" sz="14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 </a:t>
                      </a: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– Est. MAR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 of Y2016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22013" marR="22013" marT="11007" marB="1100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0" name="그림 29" descr="imagesCAU0TXZ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12776"/>
            <a:ext cx="936104" cy="100512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4355976" y="652534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4/23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124825" cy="692150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Location</a:t>
            </a:r>
            <a:r>
              <a:rPr kumimoji="0" lang="ko-KR" altLang="en-US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b="1" dirty="0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- R&amp;D/Plant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>
            <a:lum bright="28000"/>
          </a:blip>
          <a:srcRect/>
          <a:stretch>
            <a:fillRect/>
          </a:stretch>
        </p:blipFill>
        <p:spPr bwMode="auto">
          <a:xfrm>
            <a:off x="341313" y="1273175"/>
            <a:ext cx="8532812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9" name="직선 연결선 128"/>
          <p:cNvCxnSpPr>
            <a:stCxn id="150" idx="7"/>
            <a:endCxn id="16392" idx="1"/>
          </p:cNvCxnSpPr>
          <p:nvPr/>
        </p:nvCxnSpPr>
        <p:spPr>
          <a:xfrm flipV="1">
            <a:off x="3865563" y="2290763"/>
            <a:ext cx="1050925" cy="84455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stCxn id="16405" idx="3"/>
            <a:endCxn id="149" idx="2"/>
          </p:cNvCxnSpPr>
          <p:nvPr/>
        </p:nvCxnSpPr>
        <p:spPr>
          <a:xfrm flipV="1">
            <a:off x="2609850" y="3117850"/>
            <a:ext cx="971550" cy="39688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155" idx="5"/>
            <a:endCxn id="16412" idx="0"/>
          </p:cNvCxnSpPr>
          <p:nvPr/>
        </p:nvCxnSpPr>
        <p:spPr>
          <a:xfrm>
            <a:off x="3282950" y="3673475"/>
            <a:ext cx="438150" cy="341313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2" name="AutoShape 217"/>
          <p:cNvSpPr>
            <a:spLocks noChangeArrowheads="1"/>
          </p:cNvSpPr>
          <p:nvPr/>
        </p:nvSpPr>
        <p:spPr bwMode="auto">
          <a:xfrm>
            <a:off x="4916488" y="1570038"/>
            <a:ext cx="3814762" cy="1443037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393" name="Text Box 207"/>
          <p:cNvSpPr txBox="1">
            <a:spLocks noChangeArrowheads="1"/>
          </p:cNvSpPr>
          <p:nvPr/>
        </p:nvSpPr>
        <p:spPr bwMode="auto">
          <a:xfrm>
            <a:off x="5576888" y="1570038"/>
            <a:ext cx="41592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HQ</a:t>
            </a:r>
          </a:p>
        </p:txBody>
      </p:sp>
      <p:sp>
        <p:nvSpPr>
          <p:cNvPr id="16394" name="AutoShape 225"/>
          <p:cNvSpPr>
            <a:spLocks noChangeArrowheads="1"/>
          </p:cNvSpPr>
          <p:nvPr/>
        </p:nvSpPr>
        <p:spPr bwMode="auto">
          <a:xfrm>
            <a:off x="4930775" y="3228975"/>
            <a:ext cx="3786188" cy="1500188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395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775" y="3587750"/>
            <a:ext cx="18002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Text Box 207"/>
          <p:cNvSpPr txBox="1">
            <a:spLocks noChangeArrowheads="1"/>
          </p:cNvSpPr>
          <p:nvPr/>
        </p:nvSpPr>
        <p:spPr bwMode="auto">
          <a:xfrm>
            <a:off x="5503863" y="3228975"/>
            <a:ext cx="509587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R&amp;D</a:t>
            </a:r>
          </a:p>
        </p:txBody>
      </p:sp>
      <p:sp>
        <p:nvSpPr>
          <p:cNvPr id="16397" name="AutoShape 225"/>
          <p:cNvSpPr>
            <a:spLocks noChangeArrowheads="1"/>
          </p:cNvSpPr>
          <p:nvPr/>
        </p:nvSpPr>
        <p:spPr bwMode="auto">
          <a:xfrm>
            <a:off x="4914900" y="4956175"/>
            <a:ext cx="3789363" cy="1430338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Zigbee</a:t>
            </a:r>
            <a:endParaRPr kumimoji="0" lang="ko-KR" altLang="ko-KR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398" name="Text Box 207"/>
          <p:cNvSpPr txBox="1">
            <a:spLocks noChangeArrowheads="1"/>
          </p:cNvSpPr>
          <p:nvPr/>
        </p:nvSpPr>
        <p:spPr bwMode="auto">
          <a:xfrm>
            <a:off x="5434013" y="4956175"/>
            <a:ext cx="1062037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 3</a:t>
            </a:r>
            <a:r>
              <a:rPr kumimoji="0" lang="en-US" altLang="ko-KR" sz="1200" b="1" baseline="3000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rd</a:t>
            </a:r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Plant</a:t>
            </a:r>
          </a:p>
        </p:txBody>
      </p:sp>
      <p:pic>
        <p:nvPicPr>
          <p:cNvPr id="16399" name="그림 138"/>
          <p:cNvPicPr preferRelativeResize="0"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7775" y="5245100"/>
            <a:ext cx="1798638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0" name="Text Box 235"/>
          <p:cNvSpPr txBox="1">
            <a:spLocks noChangeArrowheads="1"/>
          </p:cNvSpPr>
          <p:nvPr/>
        </p:nvSpPr>
        <p:spPr bwMode="auto">
          <a:xfrm>
            <a:off x="7242175" y="2282825"/>
            <a:ext cx="1236663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Filter</a:t>
            </a:r>
            <a:endParaRPr kumimoji="0" lang="en-US" altLang="ko-KR" sz="1200">
              <a:solidFill>
                <a:srgbClr val="3B5998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- R&amp;D Center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- FAB Line</a:t>
            </a:r>
          </a:p>
        </p:txBody>
      </p:sp>
      <p:sp>
        <p:nvSpPr>
          <p:cNvPr id="16401" name="Text Box 236"/>
          <p:cNvSpPr txBox="1">
            <a:spLocks noChangeArrowheads="1"/>
          </p:cNvSpPr>
          <p:nvPr/>
        </p:nvSpPr>
        <p:spPr bwMode="auto">
          <a:xfrm>
            <a:off x="7137400" y="3505200"/>
            <a:ext cx="1412875" cy="1014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R&amp;D reserch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- Wi-center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- QC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- New Project</a:t>
            </a:r>
          </a:p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Incubator</a:t>
            </a:r>
          </a:p>
        </p:txBody>
      </p:sp>
      <p:sp>
        <p:nvSpPr>
          <p:cNvPr id="16402" name="Text Box 236"/>
          <p:cNvSpPr txBox="1">
            <a:spLocks noChangeArrowheads="1"/>
          </p:cNvSpPr>
          <p:nvPr/>
        </p:nvSpPr>
        <p:spPr bwMode="auto">
          <a:xfrm>
            <a:off x="7038975" y="5448300"/>
            <a:ext cx="1655763" cy="831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b="1" dirty="0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Module Line</a:t>
            </a: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GLM/RSM/</a:t>
            </a:r>
            <a:r>
              <a:rPr lang="en-US" altLang="ko-KR" sz="1200" b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endParaRPr lang="en-US" altLang="ko-KR" sz="1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</a:t>
            </a:r>
            <a:r>
              <a:rPr kumimoji="0"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Wi-Fi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/Bluetooth</a:t>
            </a: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</a:t>
            </a:r>
            <a:r>
              <a:rPr lang="en-US" altLang="ko-KR" sz="1200" b="1" dirty="0" err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ZigBee</a:t>
            </a:r>
            <a:endParaRPr lang="en-US" altLang="ko-KR" sz="1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03" name="TextBox 103"/>
          <p:cNvSpPr txBox="1">
            <a:spLocks noChangeArrowheads="1"/>
          </p:cNvSpPr>
          <p:nvPr/>
        </p:nvSpPr>
        <p:spPr bwMode="auto">
          <a:xfrm>
            <a:off x="5922963" y="1211263"/>
            <a:ext cx="208756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KOREA (OSAN)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04" name="TextBox 106"/>
          <p:cNvSpPr txBox="1">
            <a:spLocks noChangeArrowheads="1"/>
          </p:cNvSpPr>
          <p:nvPr/>
        </p:nvSpPr>
        <p:spPr bwMode="auto">
          <a:xfrm>
            <a:off x="534988" y="1214438"/>
            <a:ext cx="2374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CHINA(TIAN-JIN)</a:t>
            </a:r>
            <a:endParaRPr lang="ko-KR" altLang="en-US" sz="1200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05" name="AutoShape 225"/>
          <p:cNvSpPr>
            <a:spLocks noChangeArrowheads="1"/>
          </p:cNvSpPr>
          <p:nvPr/>
        </p:nvSpPr>
        <p:spPr bwMode="auto">
          <a:xfrm>
            <a:off x="614363" y="1651000"/>
            <a:ext cx="1995487" cy="3014663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2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406" name="Picture 250" descr="천진전경2"/>
          <p:cNvPicPr preferRelativeResize="0">
            <a:picLocks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711200" y="2082800"/>
            <a:ext cx="18002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7" name="Text Box 207"/>
          <p:cNvSpPr txBox="1">
            <a:spLocks noChangeArrowheads="1"/>
          </p:cNvSpPr>
          <p:nvPr/>
        </p:nvSpPr>
        <p:spPr bwMode="auto">
          <a:xfrm>
            <a:off x="1136650" y="1651000"/>
            <a:ext cx="6635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CHINA</a:t>
            </a:r>
          </a:p>
        </p:txBody>
      </p:sp>
      <p:sp>
        <p:nvSpPr>
          <p:cNvPr id="16408" name="Text Box 236"/>
          <p:cNvSpPr txBox="1">
            <a:spLocks noChangeArrowheads="1"/>
          </p:cNvSpPr>
          <p:nvPr/>
        </p:nvSpPr>
        <p:spPr bwMode="auto">
          <a:xfrm>
            <a:off x="917575" y="3792538"/>
            <a:ext cx="971550" cy="461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0"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SAW </a:t>
            </a:r>
            <a:r>
              <a:rPr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Filter</a:t>
            </a:r>
          </a:p>
          <a:p>
            <a:pPr algn="ctr"/>
            <a:r>
              <a:rPr kumimoji="0" lang="en-US" altLang="ko-KR" sz="1200" b="1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Module</a:t>
            </a:r>
          </a:p>
        </p:txBody>
      </p:sp>
      <p:sp>
        <p:nvSpPr>
          <p:cNvPr id="149" name="타원 148"/>
          <p:cNvSpPr/>
          <p:nvPr/>
        </p:nvSpPr>
        <p:spPr>
          <a:xfrm>
            <a:off x="3581400" y="3082925"/>
            <a:ext cx="73025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3802063" y="3125788"/>
            <a:ext cx="73025" cy="714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11" name="AutoShape 217"/>
          <p:cNvSpPr>
            <a:spLocks noChangeArrowheads="1"/>
          </p:cNvSpPr>
          <p:nvPr/>
        </p:nvSpPr>
        <p:spPr bwMode="auto">
          <a:xfrm>
            <a:off x="2825750" y="4014788"/>
            <a:ext cx="1944688" cy="2451100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20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412" name="Text Box 207"/>
          <p:cNvSpPr txBox="1">
            <a:spLocks noChangeArrowheads="1"/>
          </p:cNvSpPr>
          <p:nvPr/>
        </p:nvSpPr>
        <p:spPr bwMode="auto">
          <a:xfrm>
            <a:off x="3286125" y="4014788"/>
            <a:ext cx="8699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solidFill>
                  <a:srgbClr val="0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VIETNAM</a:t>
            </a:r>
          </a:p>
        </p:txBody>
      </p:sp>
      <p:sp>
        <p:nvSpPr>
          <p:cNvPr id="16413" name="Text Box 235"/>
          <p:cNvSpPr txBox="1">
            <a:spLocks noChangeArrowheads="1"/>
          </p:cNvSpPr>
          <p:nvPr/>
        </p:nvSpPr>
        <p:spPr bwMode="auto">
          <a:xfrm>
            <a:off x="2933700" y="5487988"/>
            <a:ext cx="1681163" cy="830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 dirty="0">
                <a:solidFill>
                  <a:srgbClr val="3B5998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RF Module Line</a:t>
            </a: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GLM/RSM/</a:t>
            </a:r>
            <a:r>
              <a:rPr lang="en-US" altLang="ko-KR" sz="1200" b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SiP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endParaRPr lang="en-US" altLang="ko-KR" sz="1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</a:t>
            </a:r>
            <a:r>
              <a:rPr kumimoji="0"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Wi-Fi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/Bluetooth</a:t>
            </a:r>
          </a:p>
          <a:p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</a:t>
            </a:r>
            <a:r>
              <a:rPr lang="en-US" altLang="ko-KR" sz="1200" b="1" dirty="0" err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ZigBee</a:t>
            </a:r>
            <a:endParaRPr kumimoji="0" lang="en-US" altLang="ko-KR" sz="1200" b="1" dirty="0">
              <a:solidFill>
                <a:srgbClr val="0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414" name="Picture 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7188" y="4378325"/>
            <a:ext cx="1800225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" name="타원 154"/>
          <p:cNvSpPr/>
          <p:nvPr/>
        </p:nvSpPr>
        <p:spPr>
          <a:xfrm>
            <a:off x="3221038" y="3611563"/>
            <a:ext cx="73025" cy="7302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6416" name="table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875" y="5305425"/>
            <a:ext cx="211455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" name="모서리가 둥근 직사각형 156"/>
          <p:cNvSpPr/>
          <p:nvPr/>
        </p:nvSpPr>
        <p:spPr>
          <a:xfrm>
            <a:off x="917575" y="3230563"/>
            <a:ext cx="1368425" cy="479425"/>
          </a:xfrm>
          <a:prstGeom prst="roundRect">
            <a:avLst>
              <a:gd name="adj" fmla="val 17994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grpSp>
        <p:nvGrpSpPr>
          <p:cNvPr id="16418" name="그룹 157"/>
          <p:cNvGrpSpPr>
            <a:grpSpLocks/>
          </p:cNvGrpSpPr>
          <p:nvPr/>
        </p:nvGrpSpPr>
        <p:grpSpPr bwMode="auto">
          <a:xfrm>
            <a:off x="1425575" y="2713038"/>
            <a:ext cx="757238" cy="900112"/>
            <a:chOff x="1407400" y="2780929"/>
            <a:chExt cx="757474" cy="900099"/>
          </a:xfrm>
        </p:grpSpPr>
        <p:grpSp>
          <p:nvGrpSpPr>
            <p:cNvPr id="16431" name="그룹 167"/>
            <p:cNvGrpSpPr>
              <a:grpSpLocks/>
            </p:cNvGrpSpPr>
            <p:nvPr/>
          </p:nvGrpSpPr>
          <p:grpSpPr bwMode="auto">
            <a:xfrm>
              <a:off x="1632017" y="2780929"/>
              <a:ext cx="274962" cy="360041"/>
              <a:chOff x="971600" y="3356992"/>
              <a:chExt cx="274962" cy="360041"/>
            </a:xfrm>
          </p:grpSpPr>
          <p:pic>
            <p:nvPicPr>
              <p:cNvPr id="171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970891" y="3356992"/>
                <a:ext cx="179443" cy="21589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72" name="Picture 4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055054" y="3501452"/>
                <a:ext cx="192148" cy="21589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69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07400" y="3393695"/>
              <a:ext cx="266783" cy="2873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0" name="Picture 6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836159" y="3393695"/>
              <a:ext cx="328715" cy="2873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9" name="모서리가 둥근 직사각형 158"/>
          <p:cNvSpPr/>
          <p:nvPr/>
        </p:nvSpPr>
        <p:spPr>
          <a:xfrm>
            <a:off x="6965950" y="5016500"/>
            <a:ext cx="1657350" cy="479425"/>
          </a:xfrm>
          <a:prstGeom prst="roundRect">
            <a:avLst>
              <a:gd name="adj" fmla="val 17994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grpSp>
        <p:nvGrpSpPr>
          <p:cNvPr id="16420" name="그룹 159"/>
          <p:cNvGrpSpPr>
            <a:grpSpLocks/>
          </p:cNvGrpSpPr>
          <p:nvPr/>
        </p:nvGrpSpPr>
        <p:grpSpPr bwMode="auto">
          <a:xfrm>
            <a:off x="7019925" y="5054600"/>
            <a:ext cx="1530350" cy="441325"/>
            <a:chOff x="7001220" y="5123288"/>
            <a:chExt cx="1531242" cy="440630"/>
          </a:xfrm>
        </p:grpSpPr>
        <p:pic>
          <p:nvPicPr>
            <p:cNvPr id="16427" name="Picture 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001220" y="5339312"/>
              <a:ext cx="288031" cy="179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28" name="Picture 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129361" y="5230221"/>
              <a:ext cx="288032" cy="17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29" name="Picture 7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05276" y="5195296"/>
              <a:ext cx="616446" cy="321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30" name="Picture 8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225356" y="5123288"/>
              <a:ext cx="307106" cy="440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1" name="모서리가 둥근 직사각형 160"/>
          <p:cNvSpPr/>
          <p:nvPr/>
        </p:nvSpPr>
        <p:spPr>
          <a:xfrm>
            <a:off x="7216775" y="1631950"/>
            <a:ext cx="935038" cy="649288"/>
          </a:xfrm>
          <a:prstGeom prst="roundRect">
            <a:avLst>
              <a:gd name="adj" fmla="val 17994"/>
            </a:avLst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/>
          </a:p>
        </p:txBody>
      </p:sp>
      <p:pic>
        <p:nvPicPr>
          <p:cNvPr id="16422" name="Picture 202" descr="wafer_011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1405278">
            <a:off x="7397750" y="1695450"/>
            <a:ext cx="5461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23" name="Picture 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57775" y="1901825"/>
            <a:ext cx="18002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424" name="그룹 173"/>
          <p:cNvGrpSpPr>
            <a:grpSpLocks/>
          </p:cNvGrpSpPr>
          <p:nvPr/>
        </p:nvGrpSpPr>
        <p:grpSpPr bwMode="auto">
          <a:xfrm>
            <a:off x="1042988" y="3284538"/>
            <a:ext cx="276225" cy="360362"/>
            <a:chOff x="971600" y="3356992"/>
            <a:chExt cx="274962" cy="360041"/>
          </a:xfrm>
        </p:grpSpPr>
        <p:pic>
          <p:nvPicPr>
            <p:cNvPr id="177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71600" y="3356992"/>
              <a:ext cx="178567" cy="215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8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55352" y="3501325"/>
              <a:ext cx="191210" cy="215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4" name="TextBox 53"/>
          <p:cNvSpPr txBox="1"/>
          <p:nvPr/>
        </p:nvSpPr>
        <p:spPr>
          <a:xfrm>
            <a:off x="4355976" y="652534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5/23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제목 12"/>
          <p:cNvSpPr>
            <a:spLocks noGrp="1"/>
          </p:cNvSpPr>
          <p:nvPr>
            <p:ph type="title"/>
          </p:nvPr>
        </p:nvSpPr>
        <p:spPr>
          <a:xfrm>
            <a:off x="468313" y="333375"/>
            <a:ext cx="8124825" cy="692150"/>
          </a:xfrm>
        </p:spPr>
        <p:txBody>
          <a:bodyPr/>
          <a:lstStyle/>
          <a:p>
            <a:pPr algn="l" eaLnBrk="1" hangingPunct="1"/>
            <a:r>
              <a:rPr kumimoji="0" lang="en-US" altLang="ko-KR" b="1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Location</a:t>
            </a:r>
            <a:r>
              <a:rPr kumimoji="0" lang="ko-KR" altLang="en-US" b="1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en-US" altLang="ko-KR" b="1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- SALES</a:t>
            </a:r>
            <a:endParaRPr lang="ko-KR" altLang="en-US" smtClean="0">
              <a:latin typeface="Arial Black" pitchFamily="34" charset="0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 cstate="print">
            <a:lum bright="28000"/>
          </a:blip>
          <a:srcRect/>
          <a:stretch>
            <a:fillRect/>
          </a:stretch>
        </p:blipFill>
        <p:spPr bwMode="auto">
          <a:xfrm>
            <a:off x="306388" y="1314450"/>
            <a:ext cx="85312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" name="직선 연결선 51"/>
          <p:cNvCxnSpPr>
            <a:stCxn id="67" idx="6"/>
            <a:endCxn id="17419" idx="1"/>
          </p:cNvCxnSpPr>
          <p:nvPr/>
        </p:nvCxnSpPr>
        <p:spPr>
          <a:xfrm flipV="1">
            <a:off x="3852863" y="2754313"/>
            <a:ext cx="1206500" cy="439737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7424" idx="3"/>
            <a:endCxn id="68" idx="1"/>
          </p:cNvCxnSpPr>
          <p:nvPr/>
        </p:nvCxnSpPr>
        <p:spPr>
          <a:xfrm>
            <a:off x="2465388" y="2506663"/>
            <a:ext cx="1090612" cy="619125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67" idx="5"/>
            <a:endCxn id="17442" idx="1"/>
          </p:cNvCxnSpPr>
          <p:nvPr/>
        </p:nvCxnSpPr>
        <p:spPr>
          <a:xfrm>
            <a:off x="3841750" y="3219450"/>
            <a:ext cx="1217613" cy="7239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17439" idx="0"/>
            <a:endCxn id="69" idx="5"/>
          </p:cNvCxnSpPr>
          <p:nvPr/>
        </p:nvCxnSpPr>
        <p:spPr>
          <a:xfrm flipH="1" flipV="1">
            <a:off x="3642144" y="3405838"/>
            <a:ext cx="830116" cy="95500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7436" idx="0"/>
            <a:endCxn id="70" idx="4"/>
          </p:cNvCxnSpPr>
          <p:nvPr/>
        </p:nvCxnSpPr>
        <p:spPr>
          <a:xfrm flipV="1">
            <a:off x="2465388" y="3640138"/>
            <a:ext cx="944562" cy="1201737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17440" idx="3"/>
            <a:endCxn id="71" idx="3"/>
          </p:cNvCxnSpPr>
          <p:nvPr/>
        </p:nvCxnSpPr>
        <p:spPr>
          <a:xfrm flipV="1">
            <a:off x="2465388" y="3319463"/>
            <a:ext cx="814387" cy="695325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9" name="AutoShape 217"/>
          <p:cNvSpPr>
            <a:spLocks noChangeArrowheads="1"/>
          </p:cNvSpPr>
          <p:nvPr/>
        </p:nvSpPr>
        <p:spPr bwMode="auto">
          <a:xfrm>
            <a:off x="5059363" y="1962150"/>
            <a:ext cx="2159000" cy="1584325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4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7420" name="그림 59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38" y="2308225"/>
            <a:ext cx="18002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1" name="Text Box 207"/>
          <p:cNvSpPr txBox="1">
            <a:spLocks noChangeArrowheads="1"/>
          </p:cNvSpPr>
          <p:nvPr/>
        </p:nvSpPr>
        <p:spPr bwMode="auto">
          <a:xfrm>
            <a:off x="5418138" y="1962150"/>
            <a:ext cx="1387475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6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HQ ( OSAN )</a:t>
            </a:r>
          </a:p>
        </p:txBody>
      </p:sp>
      <p:sp>
        <p:nvSpPr>
          <p:cNvPr id="17422" name="TextBox 103"/>
          <p:cNvSpPr txBox="1">
            <a:spLocks noChangeArrowheads="1"/>
          </p:cNvSpPr>
          <p:nvPr/>
        </p:nvSpPr>
        <p:spPr bwMode="auto">
          <a:xfrm>
            <a:off x="5491163" y="1268413"/>
            <a:ext cx="1295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KOREA</a:t>
            </a:r>
            <a:endParaRPr lang="ko-KR" altLang="en-US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423" name="TextBox 106"/>
          <p:cNvSpPr txBox="1">
            <a:spLocks noChangeArrowheads="1"/>
          </p:cNvSpPr>
          <p:nvPr/>
        </p:nvSpPr>
        <p:spPr bwMode="auto">
          <a:xfrm>
            <a:off x="738188" y="12700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CHINA</a:t>
            </a:r>
            <a:endParaRPr lang="ko-KR" altLang="en-US" b="1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424" name="AutoShape 225"/>
          <p:cNvSpPr>
            <a:spLocks noChangeArrowheads="1"/>
          </p:cNvSpPr>
          <p:nvPr/>
        </p:nvSpPr>
        <p:spPr bwMode="auto">
          <a:xfrm>
            <a:off x="306388" y="1682750"/>
            <a:ext cx="2159000" cy="1647825"/>
          </a:xfrm>
          <a:prstGeom prst="roundRect">
            <a:avLst>
              <a:gd name="adj" fmla="val 2370"/>
            </a:avLst>
          </a:prstGeom>
          <a:solidFill>
            <a:srgbClr val="C6D9F1">
              <a:alpha val="69803"/>
            </a:srgbClr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ko-KR" sz="14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7425" name="Picture 250" descr="천진전경2"/>
          <p:cNvPicPr preferRelativeResize="0">
            <a:picLocks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522288" y="2068513"/>
            <a:ext cx="18002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6" name="Text Box 207"/>
          <p:cNvSpPr txBox="1">
            <a:spLocks noChangeArrowheads="1"/>
          </p:cNvSpPr>
          <p:nvPr/>
        </p:nvSpPr>
        <p:spPr bwMode="auto">
          <a:xfrm>
            <a:off x="709613" y="1695450"/>
            <a:ext cx="1030287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6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TIAN-JIN</a:t>
            </a:r>
          </a:p>
        </p:txBody>
      </p:sp>
      <p:sp>
        <p:nvSpPr>
          <p:cNvPr id="67" name="타원 66"/>
          <p:cNvSpPr/>
          <p:nvPr/>
        </p:nvSpPr>
        <p:spPr>
          <a:xfrm>
            <a:off x="3779838" y="3157538"/>
            <a:ext cx="73025" cy="714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544888" y="3114675"/>
            <a:ext cx="73025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579813" y="3344863"/>
            <a:ext cx="73025" cy="714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373438" y="3568700"/>
            <a:ext cx="73025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268663" y="3257550"/>
            <a:ext cx="73025" cy="7302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7432" name="그룹 71"/>
          <p:cNvGrpSpPr>
            <a:grpSpLocks/>
          </p:cNvGrpSpPr>
          <p:nvPr/>
        </p:nvGrpSpPr>
        <p:grpSpPr bwMode="auto">
          <a:xfrm>
            <a:off x="5057775" y="3762375"/>
            <a:ext cx="3727450" cy="360363"/>
            <a:chOff x="5777264" y="4437117"/>
            <a:chExt cx="2681933" cy="360455"/>
          </a:xfrm>
        </p:grpSpPr>
        <p:sp>
          <p:nvSpPr>
            <p:cNvPr id="17442" name="AutoShape 217"/>
            <p:cNvSpPr>
              <a:spLocks noChangeArrowheads="1"/>
            </p:cNvSpPr>
            <p:nvPr/>
          </p:nvSpPr>
          <p:spPr bwMode="auto">
            <a:xfrm>
              <a:off x="5777817" y="4437117"/>
              <a:ext cx="2227329" cy="360455"/>
            </a:xfrm>
            <a:prstGeom prst="roundRect">
              <a:avLst>
                <a:gd name="adj" fmla="val 2370"/>
              </a:avLst>
            </a:prstGeom>
            <a:solidFill>
              <a:srgbClr val="C6D9F1">
                <a:alpha val="69803"/>
              </a:srgbClr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ko-KR" altLang="ko-KR" sz="140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43" name="Text Box 207"/>
            <p:cNvSpPr txBox="1">
              <a:spLocks noChangeArrowheads="1"/>
            </p:cNvSpPr>
            <p:nvPr/>
          </p:nvSpPr>
          <p:spPr bwMode="auto">
            <a:xfrm>
              <a:off x="5777264" y="4459348"/>
              <a:ext cx="2681933" cy="338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Sales </a:t>
              </a:r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Office ( Seoul, Suwon )</a:t>
              </a:r>
            </a:p>
          </p:txBody>
        </p:sp>
      </p:grpSp>
      <p:grpSp>
        <p:nvGrpSpPr>
          <p:cNvPr id="17433" name="그룹 72"/>
          <p:cNvGrpSpPr>
            <a:grpSpLocks/>
          </p:cNvGrpSpPr>
          <p:nvPr/>
        </p:nvGrpSpPr>
        <p:grpSpPr bwMode="auto">
          <a:xfrm>
            <a:off x="449263" y="3833816"/>
            <a:ext cx="2016125" cy="361532"/>
            <a:chOff x="6020215" y="4437117"/>
            <a:chExt cx="2016666" cy="360457"/>
          </a:xfrm>
        </p:grpSpPr>
        <p:sp>
          <p:nvSpPr>
            <p:cNvPr id="17440" name="AutoShape 217"/>
            <p:cNvSpPr>
              <a:spLocks noChangeArrowheads="1"/>
            </p:cNvSpPr>
            <p:nvPr/>
          </p:nvSpPr>
          <p:spPr bwMode="auto">
            <a:xfrm>
              <a:off x="6020215" y="4437117"/>
              <a:ext cx="2016666" cy="360457"/>
            </a:xfrm>
            <a:prstGeom prst="roundRect">
              <a:avLst>
                <a:gd name="adj" fmla="val 2370"/>
              </a:avLst>
            </a:prstGeom>
            <a:solidFill>
              <a:srgbClr val="C6D9F1">
                <a:alpha val="69803"/>
              </a:srgbClr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ko-KR" altLang="ko-KR" sz="140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41" name="Text Box 207"/>
            <p:cNvSpPr txBox="1">
              <a:spLocks noChangeArrowheads="1"/>
            </p:cNvSpPr>
            <p:nvPr/>
          </p:nvSpPr>
          <p:spPr bwMode="auto">
            <a:xfrm>
              <a:off x="6104375" y="4459345"/>
              <a:ext cx="1762494" cy="3375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Xian </a:t>
              </a:r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Sales Office</a:t>
              </a:r>
              <a:endParaRPr kumimoji="0" lang="en-US" altLang="ko-KR" sz="16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17434" name="그룹 73"/>
          <p:cNvGrpSpPr>
            <a:grpSpLocks/>
          </p:cNvGrpSpPr>
          <p:nvPr/>
        </p:nvGrpSpPr>
        <p:grpSpPr bwMode="auto">
          <a:xfrm>
            <a:off x="3311525" y="4338633"/>
            <a:ext cx="2393950" cy="360759"/>
            <a:chOff x="5788780" y="4437117"/>
            <a:chExt cx="2394991" cy="361270"/>
          </a:xfrm>
        </p:grpSpPr>
        <p:sp>
          <p:nvSpPr>
            <p:cNvPr id="17438" name="AutoShape 217"/>
            <p:cNvSpPr>
              <a:spLocks noChangeArrowheads="1"/>
            </p:cNvSpPr>
            <p:nvPr/>
          </p:nvSpPr>
          <p:spPr bwMode="auto">
            <a:xfrm>
              <a:off x="5806251" y="4437117"/>
              <a:ext cx="2377520" cy="360456"/>
            </a:xfrm>
            <a:prstGeom prst="roundRect">
              <a:avLst>
                <a:gd name="adj" fmla="val 2370"/>
              </a:avLst>
            </a:prstGeom>
            <a:solidFill>
              <a:srgbClr val="C6D9F1">
                <a:alpha val="69803"/>
              </a:srgbClr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ko-KR" altLang="ko-KR" sz="140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39" name="Text Box 207"/>
            <p:cNvSpPr txBox="1">
              <a:spLocks noChangeArrowheads="1"/>
            </p:cNvSpPr>
            <p:nvPr/>
          </p:nvSpPr>
          <p:spPr bwMode="auto">
            <a:xfrm>
              <a:off x="5788780" y="4459353"/>
              <a:ext cx="2322478" cy="3390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Shang-</a:t>
              </a:r>
              <a:r>
                <a:rPr kumimoji="0" lang="en-US" altLang="ko-KR" sz="1600" b="1" dirty="0" err="1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Hai</a:t>
              </a:r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Sales </a:t>
              </a:r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O</a:t>
              </a:r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ffice</a:t>
              </a:r>
              <a:endParaRPr kumimoji="0" lang="en-US" altLang="ko-KR" sz="16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17435" name="그룹 74"/>
          <p:cNvGrpSpPr>
            <a:grpSpLocks/>
          </p:cNvGrpSpPr>
          <p:nvPr/>
        </p:nvGrpSpPr>
        <p:grpSpPr bwMode="auto">
          <a:xfrm>
            <a:off x="1169988" y="4841878"/>
            <a:ext cx="2592387" cy="361533"/>
            <a:chOff x="5518844" y="4437117"/>
            <a:chExt cx="2593381" cy="360456"/>
          </a:xfrm>
        </p:grpSpPr>
        <p:sp>
          <p:nvSpPr>
            <p:cNvPr id="17436" name="AutoShape 217"/>
            <p:cNvSpPr>
              <a:spLocks noChangeArrowheads="1"/>
            </p:cNvSpPr>
            <p:nvPr/>
          </p:nvSpPr>
          <p:spPr bwMode="auto">
            <a:xfrm>
              <a:off x="5518844" y="4437117"/>
              <a:ext cx="2593381" cy="360456"/>
            </a:xfrm>
            <a:prstGeom prst="roundRect">
              <a:avLst>
                <a:gd name="adj" fmla="val 2370"/>
              </a:avLst>
            </a:prstGeom>
            <a:solidFill>
              <a:srgbClr val="C6D9F1">
                <a:alpha val="69803"/>
              </a:srgbClr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ko-KR" altLang="ko-KR" sz="140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37" name="Text Box 207"/>
            <p:cNvSpPr txBox="1">
              <a:spLocks noChangeArrowheads="1"/>
            </p:cNvSpPr>
            <p:nvPr/>
          </p:nvSpPr>
          <p:spPr bwMode="auto">
            <a:xfrm>
              <a:off x="5788822" y="4459345"/>
              <a:ext cx="2240575" cy="3375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ko-KR" sz="1600" b="1" dirty="0" err="1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Shen</a:t>
              </a:r>
              <a:r>
                <a:rPr kumimoji="0" lang="en-US" altLang="ko-KR" sz="16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Zen </a:t>
              </a:r>
              <a:r>
                <a:rPr kumimoji="0" lang="en-US" altLang="ko-KR" sz="16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Sales Office</a:t>
              </a:r>
              <a:endParaRPr kumimoji="0" lang="en-US" altLang="ko-KR" sz="16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355976" y="652534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6/23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제목 12"/>
          <p:cNvSpPr>
            <a:spLocks noGrp="1"/>
          </p:cNvSpPr>
          <p:nvPr>
            <p:ph type="title"/>
          </p:nvPr>
        </p:nvSpPr>
        <p:spPr>
          <a:xfrm>
            <a:off x="611188" y="360363"/>
            <a:ext cx="8124825" cy="692150"/>
          </a:xfrm>
        </p:spPr>
        <p:txBody>
          <a:bodyPr/>
          <a:lstStyle/>
          <a:p>
            <a:pPr algn="l" eaLnBrk="1" hangingPunct="1"/>
            <a:r>
              <a:rPr kumimoji="0" lang="en-US" altLang="ko-KR" b="1" smtClean="0"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Organization</a:t>
            </a:r>
            <a:endParaRPr lang="ko-KR" altLang="en-US" smtClean="0">
              <a:latin typeface="Arial Black" pitchFamily="34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 t="3571"/>
          <a:stretch>
            <a:fillRect/>
          </a:stretch>
        </p:blipFill>
        <p:spPr bwMode="auto">
          <a:xfrm>
            <a:off x="23870" y="1268760"/>
            <a:ext cx="909220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355976" y="652534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7/23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7627" y="5306144"/>
          <a:ext cx="6696741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40"/>
                <a:gridCol w="727440"/>
                <a:gridCol w="727440"/>
                <a:gridCol w="830381"/>
                <a:gridCol w="727440"/>
                <a:gridCol w="774280"/>
                <a:gridCol w="727440"/>
                <a:gridCol w="727440"/>
                <a:gridCol w="727440"/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TOTAL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R&amp;D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Engineer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QC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Product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SALES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ADMIN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Other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Korea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76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43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272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China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12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69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Vietnam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140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20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Total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1,142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88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132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681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/>
          <p:cNvGraphicFramePr/>
          <p:nvPr/>
        </p:nvGraphicFramePr>
        <p:xfrm>
          <a:off x="1524000" y="1397000"/>
          <a:ext cx="693643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9" name="그림 28" descr="campaign-performanc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157656"/>
            <a:ext cx="1377455" cy="163949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4" name="직사각형 23"/>
          <p:cNvSpPr/>
          <p:nvPr/>
        </p:nvSpPr>
        <p:spPr bwMode="auto">
          <a:xfrm>
            <a:off x="1565065" y="1467061"/>
            <a:ext cx="6679343" cy="28892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Sales Growth ( Total )                                                                                               </a:t>
            </a:r>
            <a:r>
              <a:rPr lang="en-US" altLang="ko-KR" sz="1100" b="1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</a:t>
            </a:r>
            <a:r>
              <a:rPr lang="en-US" altLang="ko-KR" sz="1100" b="1" dirty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 Unit : M USD ]</a:t>
            </a:r>
            <a:endParaRPr lang="ko-KR" altLang="en-US" sz="1100" b="1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20620103">
            <a:off x="2014743" y="2475655"/>
            <a:ext cx="5451873" cy="1530985"/>
            <a:chOff x="2169558" y="2214848"/>
            <a:chExt cx="5216785" cy="1933237"/>
          </a:xfrm>
        </p:grpSpPr>
        <p:sp>
          <p:nvSpPr>
            <p:cNvPr id="12" name=" 3"/>
            <p:cNvSpPr/>
            <p:nvPr/>
          </p:nvSpPr>
          <p:spPr>
            <a:xfrm rot="21409590">
              <a:off x="2169558" y="2347884"/>
              <a:ext cx="5216785" cy="1800201"/>
            </a:xfrm>
            <a:prstGeom prst="swooshArrow">
              <a:avLst>
                <a:gd name="adj1" fmla="val 15644"/>
                <a:gd name="adj2" fmla="val 16816"/>
              </a:avLst>
            </a:prstGeom>
            <a:solidFill>
              <a:srgbClr val="92D050"/>
            </a:solidFill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0">
              <a:schemeClr val="accent6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>
                <a:defRPr/>
              </a:pPr>
              <a:endParaRPr lang="ko-KR" altLang="en-US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1032079">
              <a:off x="5809304" y="2214848"/>
              <a:ext cx="1146478" cy="3375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CAGR </a:t>
              </a:r>
              <a:r>
                <a:rPr lang="en-US" altLang="ko-KR" sz="12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44.6</a:t>
              </a: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%</a:t>
              </a:r>
              <a:endPara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481656" y="5605156"/>
          <a:ext cx="6330702" cy="792089"/>
        </p:xfrm>
        <a:graphic>
          <a:graphicData uri="http://schemas.openxmlformats.org/drawingml/2006/table">
            <a:tbl>
              <a:tblPr/>
              <a:tblGrid>
                <a:gridCol w="645015"/>
                <a:gridCol w="812241"/>
                <a:gridCol w="812241"/>
                <a:gridCol w="812241"/>
                <a:gridCol w="812241"/>
                <a:gridCol w="812241"/>
                <a:gridCol w="812241"/>
                <a:gridCol w="812241"/>
              </a:tblGrid>
              <a:tr h="200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latin typeface="Arial Unicode MS"/>
                        </a:rPr>
                        <a:t>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Arial Unicode MS"/>
                        </a:rPr>
                        <a:t>Y2008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Y2012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Y2014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Y2016(E)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Y2018(E)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200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RF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25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62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83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160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230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350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650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1917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CM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32</a:t>
                      </a:r>
                      <a:r>
                        <a:rPr lang="ko-KR" altLang="en-US" sz="1000" b="1" i="0" u="none" strike="noStrike" dirty="0">
                          <a:solidFill>
                            <a:srgbClr val="002060"/>
                          </a:solidFill>
                          <a:latin typeface="Arial Unicode MS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70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90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150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002060"/>
                          </a:solidFill>
                          <a:latin typeface="Arial Unicode MS"/>
                        </a:rPr>
                        <a:t>350</a:t>
                      </a:r>
                      <a:endParaRPr lang="en-US" altLang="ko-KR" sz="1000" b="1" i="0" u="none" strike="noStrike" dirty="0">
                        <a:solidFill>
                          <a:srgbClr val="002060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200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Arial Unicode MS"/>
                        </a:rPr>
                        <a:t>WISOL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25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62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115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230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320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500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latin typeface="Arial Unicode MS"/>
                        </a:rPr>
                        <a:t>1,000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latin typeface="Arial Unicode M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14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kern="0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Sales Revenue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+mj-ea"/>
              <a:cs typeface="+mj-cs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07950" y="4797425"/>
          <a:ext cx="2664296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/>
              </a:tblGrid>
              <a:tr h="1680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 smtClean="0">
                          <a:solidFill>
                            <a:srgbClr val="3B5998"/>
                          </a:solidFill>
                        </a:rPr>
                        <a:t>◈ </a:t>
                      </a:r>
                      <a:r>
                        <a:rPr lang="en-US" altLang="ko-KR" sz="900" b="1" dirty="0" smtClean="0">
                          <a:solidFill>
                            <a:srgbClr val="3B5998"/>
                          </a:solidFill>
                        </a:rPr>
                        <a:t>Stands for</a:t>
                      </a:r>
                      <a:endParaRPr lang="ko-KR" altLang="en-US" sz="900" b="1" dirty="0">
                        <a:solidFill>
                          <a:srgbClr val="3B5998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680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3B5998"/>
                          </a:solidFill>
                        </a:rPr>
                        <a:t>RF</a:t>
                      </a:r>
                      <a:r>
                        <a:rPr lang="en-US" altLang="ko-KR" sz="900" b="1" baseline="0" dirty="0" smtClean="0">
                          <a:solidFill>
                            <a:srgbClr val="3B5998"/>
                          </a:solidFill>
                        </a:rPr>
                        <a:t> : </a:t>
                      </a:r>
                      <a:r>
                        <a:rPr lang="en-US" altLang="ko-KR" sz="900" b="1" dirty="0" smtClean="0">
                          <a:solidFill>
                            <a:srgbClr val="3B5998"/>
                          </a:solidFill>
                        </a:rPr>
                        <a:t>Radio Frequency</a:t>
                      </a:r>
                      <a:endParaRPr lang="ko-KR" altLang="en-US" sz="900" b="1" dirty="0">
                        <a:solidFill>
                          <a:srgbClr val="3B5998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680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3B5998"/>
                          </a:solidFill>
                        </a:rPr>
                        <a:t>CM : Connectivity Module</a:t>
                      </a:r>
                      <a:endParaRPr lang="ko-KR" altLang="en-US" sz="900" b="1" dirty="0" smtClean="0">
                        <a:solidFill>
                          <a:srgbClr val="3B5998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355976" y="649514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8/23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35410" y="5390468"/>
            <a:ext cx="936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[Million $]</a:t>
            </a:r>
            <a:endParaRPr lang="ko-KR" altLang="en-US" sz="9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91250" y="4077072"/>
            <a:ext cx="360040" cy="1080120"/>
          </a:xfrm>
          <a:prstGeom prst="rect">
            <a:avLst/>
          </a:prstGeom>
          <a:noFill/>
          <a:ln w="22225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207721" y="3212976"/>
            <a:ext cx="360040" cy="1934691"/>
          </a:xfrm>
          <a:prstGeom prst="rect">
            <a:avLst/>
          </a:prstGeom>
          <a:noFill/>
          <a:ln w="22225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07721" y="2142381"/>
            <a:ext cx="360040" cy="1070595"/>
          </a:xfrm>
          <a:prstGeom prst="rect">
            <a:avLst/>
          </a:prstGeom>
          <a:noFill/>
          <a:ln w="22225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87058" y="3645024"/>
            <a:ext cx="360040" cy="432048"/>
          </a:xfrm>
          <a:prstGeom prst="rect">
            <a:avLst/>
          </a:prstGeom>
          <a:noFill/>
          <a:ln w="22225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12"/>
          <p:cNvSpPr txBox="1">
            <a:spLocks/>
          </p:cNvSpPr>
          <p:nvPr/>
        </p:nvSpPr>
        <p:spPr bwMode="auto">
          <a:xfrm>
            <a:off x="611188" y="333375"/>
            <a:ext cx="81248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kumimoji="0" lang="en-US" altLang="ko-KR" sz="3200" b="1" kern="0" dirty="0">
                <a:solidFill>
                  <a:schemeClr val="bg1"/>
                </a:solidFill>
                <a:latin typeface="Arial Black" pitchFamily="34" charset="0"/>
                <a:ea typeface="Arial Unicode MS" pitchFamily="50" charset="-127"/>
                <a:cs typeface="Arial Unicode MS" pitchFamily="50" charset="-127"/>
              </a:rPr>
              <a:t>Sales Revenue</a:t>
            </a:r>
            <a:endParaRPr lang="ko-KR" altLang="en-US" sz="3200" kern="0" dirty="0">
              <a:solidFill>
                <a:schemeClr val="bg1"/>
              </a:solidFill>
              <a:latin typeface="Arial Black" pitchFamily="34" charset="0"/>
              <a:ea typeface="+mj-ea"/>
              <a:cs typeface="+mj-cs"/>
            </a:endParaRPr>
          </a:p>
        </p:txBody>
      </p:sp>
      <p:pic>
        <p:nvPicPr>
          <p:cNvPr id="21508" name="table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263" y="3762375"/>
            <a:ext cx="8570912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직사각형 44"/>
          <p:cNvSpPr>
            <a:spLocks noChangeArrowheads="1"/>
          </p:cNvSpPr>
          <p:nvPr/>
        </p:nvSpPr>
        <p:spPr bwMode="auto">
          <a:xfrm>
            <a:off x="395288" y="1900238"/>
            <a:ext cx="8280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r>
              <a:rPr lang="en-US" altLang="ko-KR" sz="14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LTE Mobile Phone portion of Total Smartphone has been increased</a:t>
            </a:r>
          </a:p>
          <a:p>
            <a:pPr>
              <a:lnSpc>
                <a:spcPct val="150000"/>
              </a:lnSpc>
              <a:buClr>
                <a:srgbClr val="FF0000"/>
              </a:buClr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r>
              <a:rPr lang="en-US" altLang="ko-KR" sz="14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( Although Total Smartphone market is hold up)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r>
              <a:rPr lang="en-US" altLang="ko-KR" sz="14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Due to LTE Roaming, The Number of the Supporting BAND has been increased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r>
              <a:rPr lang="en-US" altLang="ko-KR" sz="1400">
                <a:solidFill>
                  <a:srgbClr val="0070C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Due to Metal design &amp; Enhanced Antenna, add more RF parts ( LNA and etc ) and Modularized </a:t>
            </a:r>
          </a:p>
        </p:txBody>
      </p:sp>
      <p:sp>
        <p:nvSpPr>
          <p:cNvPr id="47" name="TextBox 492"/>
          <p:cNvSpPr txBox="1"/>
          <p:nvPr/>
        </p:nvSpPr>
        <p:spPr>
          <a:xfrm>
            <a:off x="325438" y="3408363"/>
            <a:ext cx="4391025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[SAW Filter Demand for each Smart Phone]</a:t>
            </a:r>
            <a:endParaRPr lang="ko-KR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TextBox 81"/>
          <p:cNvSpPr txBox="1">
            <a:spLocks noChangeArrowheads="1"/>
          </p:cNvSpPr>
          <p:nvPr/>
        </p:nvSpPr>
        <p:spPr bwMode="auto">
          <a:xfrm>
            <a:off x="-107950" y="1484313"/>
            <a:ext cx="7777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sz="2000" b="1" dirty="0" smtClean="0">
                <a:solidFill>
                  <a:srgbClr val="3B5998"/>
                </a:solidFill>
                <a:latin typeface="+mn-lt"/>
                <a:ea typeface="HY견고딕" pitchFamily="18" charset="-127"/>
              </a:rPr>
              <a:t>    </a:t>
            </a:r>
            <a:r>
              <a:rPr kumimoji="0" lang="en-US" altLang="ko-KR" sz="2000" b="1" dirty="0">
                <a:solidFill>
                  <a:srgbClr val="3B5998"/>
                </a:solidFill>
                <a:latin typeface="+mn-lt"/>
                <a:ea typeface="HY견고딕" pitchFamily="18" charset="-127"/>
              </a:rPr>
              <a:t>[ SAW Market Demanding is keep increasing ] </a:t>
            </a:r>
            <a:endParaRPr kumimoji="0" lang="ko-KR" altLang="en-US" sz="2000" b="1" dirty="0">
              <a:solidFill>
                <a:srgbClr val="3B5998"/>
              </a:solidFill>
              <a:latin typeface="+mn-lt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5976" y="652534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9/23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_p">
  <a:themeElements>
    <a:clrScheme name="busine11_p 3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0099CC"/>
      </a:accent1>
      <a:accent2>
        <a:srgbClr val="FF9900"/>
      </a:accent2>
      <a:accent3>
        <a:srgbClr val="FFFFFF"/>
      </a:accent3>
      <a:accent4>
        <a:srgbClr val="174578"/>
      </a:accent4>
      <a:accent5>
        <a:srgbClr val="AACAE2"/>
      </a:accent5>
      <a:accent6>
        <a:srgbClr val="E78A00"/>
      </a:accent6>
      <a:hlink>
        <a:srgbClr val="9999FF"/>
      </a:hlink>
      <a:folHlink>
        <a:srgbClr val="969696"/>
      </a:folHlink>
    </a:clrScheme>
    <a:fontScheme name="busine11_p">
      <a:majorFont>
        <a:latin typeface="Verdana"/>
        <a:ea typeface="굴림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sine11_p 1">
        <a:dk1>
          <a:srgbClr val="666699"/>
        </a:dk1>
        <a:lt1>
          <a:srgbClr val="FFFFFF"/>
        </a:lt1>
        <a:dk2>
          <a:srgbClr val="000000"/>
        </a:dk2>
        <a:lt2>
          <a:srgbClr val="F7F4D5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11_p 2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11_p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0099CC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6452</TotalTime>
  <Words>1331</Words>
  <Application>Microsoft Office PowerPoint</Application>
  <PresentationFormat>화면 슬라이드 쇼(4:3)</PresentationFormat>
  <Paragraphs>389</Paragraphs>
  <Slides>23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business_p</vt:lpstr>
      <vt:lpstr>WiSOL  Company Profile</vt:lpstr>
      <vt:lpstr>Meaning of CI</vt:lpstr>
      <vt:lpstr>Profile</vt:lpstr>
      <vt:lpstr>History</vt:lpstr>
      <vt:lpstr>Location - R&amp;D/Plant</vt:lpstr>
      <vt:lpstr>Location - SALES</vt:lpstr>
      <vt:lpstr>Organization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WISOL  Connectivity Module  Profile</dc:title>
  <dc:creator>황윤태</dc:creator>
  <cp:lastModifiedBy>AS100819000001</cp:lastModifiedBy>
  <cp:revision>677</cp:revision>
  <dcterms:created xsi:type="dcterms:W3CDTF">2014-03-19T04:01:05Z</dcterms:created>
  <dcterms:modified xsi:type="dcterms:W3CDTF">2015-12-16T03:41:34Z</dcterms:modified>
</cp:coreProperties>
</file>